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9"/>
  </p:notesMasterIdLst>
  <p:sldIdLst>
    <p:sldId id="256" r:id="rId2"/>
    <p:sldId id="258" r:id="rId3"/>
    <p:sldId id="269" r:id="rId4"/>
    <p:sldId id="270" r:id="rId5"/>
    <p:sldId id="290" r:id="rId6"/>
    <p:sldId id="291" r:id="rId7"/>
    <p:sldId id="292" r:id="rId8"/>
    <p:sldId id="293" r:id="rId9"/>
    <p:sldId id="294" r:id="rId10"/>
    <p:sldId id="296" r:id="rId11"/>
    <p:sldId id="298" r:id="rId12"/>
    <p:sldId id="295" r:id="rId13"/>
    <p:sldId id="297" r:id="rId14"/>
    <p:sldId id="305" r:id="rId15"/>
    <p:sldId id="306" r:id="rId16"/>
    <p:sldId id="307" r:id="rId17"/>
    <p:sldId id="299" r:id="rId18"/>
    <p:sldId id="300" r:id="rId19"/>
    <p:sldId id="301" r:id="rId20"/>
    <p:sldId id="302" r:id="rId21"/>
    <p:sldId id="303" r:id="rId22"/>
    <p:sldId id="309" r:id="rId23"/>
    <p:sldId id="310" r:id="rId24"/>
    <p:sldId id="311" r:id="rId25"/>
    <p:sldId id="312" r:id="rId26"/>
    <p:sldId id="313" r:id="rId27"/>
    <p:sldId id="308"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honburi" pitchFamily="2" charset="-34"/>
      <p:regular r:id="rId34"/>
    </p:embeddedFont>
    <p:embeddedFont>
      <p:font typeface="Inter" panose="02000503000000020004" pitchFamily="2" charset="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E9A543-CF15-410D-BE8A-0C36802852A0}">
  <a:tblStyle styleId="{AFE9A543-CF15-410D-BE8A-0C36802852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97"/>
    <p:restoredTop sz="94656"/>
  </p:normalViewPr>
  <p:slideViewPr>
    <p:cSldViewPr snapToGrid="0">
      <p:cViewPr varScale="1">
        <p:scale>
          <a:sx n="143" d="100"/>
          <a:sy n="143" d="100"/>
        </p:scale>
        <p:origin x="11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e31fc156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e31fc156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c57954a685_0_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c57954a685_0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57954a685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c57954a685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70800" y="419675"/>
            <a:ext cx="6216000" cy="29379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500700" y="3357566"/>
            <a:ext cx="5186100" cy="3399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FFF"/>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FFF"/>
        </a:solidFill>
        <a:effectLst/>
      </p:bgPr>
    </p:bg>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47850" y="450275"/>
            <a:ext cx="7848300" cy="5727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27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FFF"/>
        </a:solidFill>
        <a:effectLst/>
      </p:bgPr>
    </p:bg>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FFFF"/>
        </a:solidFill>
        <a:effectLst/>
      </p:bgPr>
    </p:bg>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FFFF"/>
        </a:solidFill>
        <a:effectLst/>
      </p:bgPr>
    </p:bg>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FFFFF"/>
        </a:solidFill>
        <a:effectLst/>
      </p:bgPr>
    </p:bg>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400"/>
              <a:buNone/>
              <a:defRPr/>
            </a:lvl1pPr>
          </a:lstStyle>
          <a:p>
            <a:endParaRPr/>
          </a:p>
        </p:txBody>
      </p:sp>
      <p:sp>
        <p:nvSpPr>
          <p:cNvPr id="34" name="Google Shape;3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FFFF"/>
        </a:solidFill>
        <a:effectLst/>
      </p:bgPr>
    </p:bg>
    <p:spTree>
      <p:nvGrpSpPr>
        <p:cNvPr id="1" name="Shape 35"/>
        <p:cNvGrpSpPr/>
        <p:nvPr/>
      </p:nvGrpSpPr>
      <p:grpSpPr>
        <a:xfrm>
          <a:off x="0" y="0"/>
          <a:ext cx="0" cy="0"/>
          <a:chOff x="0" y="0"/>
          <a:chExt cx="0" cy="0"/>
        </a:xfrm>
      </p:grpSpPr>
      <p:sp>
        <p:nvSpPr>
          <p:cNvPr id="36" name="Google Shape;3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 name="Google Shape;3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rmAutofit/>
          </a:bodyPr>
          <a:lstStyle>
            <a:lvl1pPr lvl="0">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1pPr>
            <a:lvl2pPr lvl="1">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2pPr>
            <a:lvl3pPr lvl="2">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3pPr>
            <a:lvl4pPr lvl="3">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4pPr>
            <a:lvl5pPr lvl="4">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5pPr>
            <a:lvl6pPr lvl="5">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6pPr>
            <a:lvl7pPr lvl="6">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7pPr>
            <a:lvl8pPr lvl="7">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8pPr>
            <a:lvl9pPr lvl="8">
              <a:spcBef>
                <a:spcPts val="0"/>
              </a:spcBef>
              <a:spcAft>
                <a:spcPts val="0"/>
              </a:spcAft>
              <a:buClr>
                <a:schemeClr val="accent3"/>
              </a:buClr>
              <a:buSzPts val="3600"/>
              <a:buFont typeface="Chonburi"/>
              <a:buNone/>
              <a:defRPr sz="3600">
                <a:solidFill>
                  <a:schemeClr val="accent3"/>
                </a:solidFill>
                <a:latin typeface="Chonburi"/>
                <a:ea typeface="Chonburi"/>
                <a:cs typeface="Chonburi"/>
                <a:sym typeface="Chonbur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1pPr>
            <a:lvl2pPr marL="914400" lvl="1"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marL="1371600" lvl="2"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marL="1828800" lvl="3"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marL="2286000" lvl="4"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marL="2743200" lvl="5"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marL="3200400" lvl="6"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marL="3657600" lvl="7"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marL="4114800" lvl="8" indent="-3175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it.m.wikipedia.org/wiki/Arb%C3%ABresh%C3%AB" TargetMode="External"/><Relationship Id="rId13" Type="http://schemas.openxmlformats.org/officeDocument/2006/relationships/image" Target="../media/image9.png"/><Relationship Id="rId3" Type="http://schemas.openxmlformats.org/officeDocument/2006/relationships/hyperlink" Target="https://it.m.wikipedia.org/wiki/Ejanina" TargetMode="External"/><Relationship Id="rId7" Type="http://schemas.openxmlformats.org/officeDocument/2006/relationships/hyperlink" Target="https://it.m.wikipedia.org/wiki/Medioevo" TargetMode="External"/><Relationship Id="rId12" Type="http://schemas.openxmlformats.org/officeDocument/2006/relationships/hyperlink" Target="https://it.m.wikipedia.org/wiki/Bandiera_arancione" TargetMode="External"/><Relationship Id="rId2" Type="http://schemas.openxmlformats.org/officeDocument/2006/relationships/hyperlink" Target="https://it.m.wikipedia.org/wiki/Albanesi_d%27Italia" TargetMode="External"/><Relationship Id="rId1" Type="http://schemas.openxmlformats.org/officeDocument/2006/relationships/slideLayout" Target="../slideLayouts/slideLayout3.xml"/><Relationship Id="rId6" Type="http://schemas.openxmlformats.org/officeDocument/2006/relationships/hyperlink" Target="https://it.m.wikipedia.org/wiki/Ponte" TargetMode="External"/><Relationship Id="rId11" Type="http://schemas.openxmlformats.org/officeDocument/2006/relationships/hyperlink" Target="https://it.m.wikipedia.org/wiki/I_borghi_pi%C3%B9_belli_d%27Italia" TargetMode="External"/><Relationship Id="rId5" Type="http://schemas.openxmlformats.org/officeDocument/2006/relationships/hyperlink" Target="https://it.m.wikipedia.org/wiki/Valle" TargetMode="External"/><Relationship Id="rId10" Type="http://schemas.openxmlformats.org/officeDocument/2006/relationships/hyperlink" Target="https://it.m.wikipedia.org/wiki/Rito_greco-bizantino" TargetMode="External"/><Relationship Id="rId4" Type="http://schemas.openxmlformats.org/officeDocument/2006/relationships/hyperlink" Target="https://it.m.wikipedia.org/wiki/Frascineto" TargetMode="External"/><Relationship Id="rId9" Type="http://schemas.openxmlformats.org/officeDocument/2006/relationships/hyperlink" Target="https://it.m.wikipedia.org/wiki/Arb%C3%ABrish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hyperlink" Target="https://it.wikipedia.org/wiki/Parco_nazionale_del_Pollino" TargetMode="External"/><Relationship Id="rId13" Type="http://schemas.openxmlformats.org/officeDocument/2006/relationships/image" Target="../media/image11.png"/><Relationship Id="rId3" Type="http://schemas.openxmlformats.org/officeDocument/2006/relationships/hyperlink" Target="https://it.wikipedia.org/wiki/San_Lorenzo_Bellizzi" TargetMode="External"/><Relationship Id="rId7" Type="http://schemas.openxmlformats.org/officeDocument/2006/relationships/hyperlink" Target="https://it.wikipedia.org/wiki/Ettaro" TargetMode="External"/><Relationship Id="rId12" Type="http://schemas.openxmlformats.org/officeDocument/2006/relationships/image" Target="../media/image10.png"/><Relationship Id="rId2" Type="http://schemas.openxmlformats.org/officeDocument/2006/relationships/hyperlink" Target="https://it.wikipedia.org/wiki/Area_naturale_protetta" TargetMode="External"/><Relationship Id="rId1" Type="http://schemas.openxmlformats.org/officeDocument/2006/relationships/slideLayout" Target="../slideLayouts/slideLayout2.xml"/><Relationship Id="rId6" Type="http://schemas.openxmlformats.org/officeDocument/2006/relationships/hyperlink" Target="https://it.wikipedia.org/wiki/Provincia_di_Cosenza" TargetMode="External"/><Relationship Id="rId11" Type="http://schemas.openxmlformats.org/officeDocument/2006/relationships/hyperlink" Target="https://it.wikipedia.org/wiki/Gola_(geografia)" TargetMode="External"/><Relationship Id="rId5" Type="http://schemas.openxmlformats.org/officeDocument/2006/relationships/hyperlink" Target="https://it.wikipedia.org/wiki/Cerchiara_di_Calabria" TargetMode="External"/><Relationship Id="rId10" Type="http://schemas.openxmlformats.org/officeDocument/2006/relationships/hyperlink" Target="https://it.wikipedia.org/wiki/Raganello" TargetMode="External"/><Relationship Id="rId4" Type="http://schemas.openxmlformats.org/officeDocument/2006/relationships/hyperlink" Target="https://it.wikipedia.org/wiki/Civita_(Italia)" TargetMode="External"/><Relationship Id="rId9" Type="http://schemas.openxmlformats.org/officeDocument/2006/relationships/hyperlink" Target="https://it.wikipedia.org/wiki/1987"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5"/>
          <p:cNvSpPr txBox="1">
            <a:spLocks noGrp="1"/>
          </p:cNvSpPr>
          <p:nvPr>
            <p:ph type="ctrTitle"/>
          </p:nvPr>
        </p:nvSpPr>
        <p:spPr>
          <a:xfrm>
            <a:off x="2669813" y="600467"/>
            <a:ext cx="6216000" cy="293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5400" dirty="0">
                <a:solidFill>
                  <a:srgbClr val="F9AA9D"/>
                </a:solidFill>
                <a:latin typeface="Britannic Bold" panose="020B0903060703020204" pitchFamily="34" charset="77"/>
              </a:rPr>
              <a:t>La </a:t>
            </a:r>
            <a:r>
              <a:rPr lang="en" sz="5400" dirty="0" err="1">
                <a:solidFill>
                  <a:srgbClr val="F9AA9D"/>
                </a:solidFill>
                <a:latin typeface="Britannic Bold" panose="020B0903060703020204" pitchFamily="34" charset="77"/>
              </a:rPr>
              <a:t>salvaguardia</a:t>
            </a:r>
            <a:r>
              <a:rPr lang="en" sz="5400" dirty="0">
                <a:solidFill>
                  <a:srgbClr val="F9AA9D"/>
                </a:solidFill>
                <a:latin typeface="Britannic Bold" panose="020B0903060703020204" pitchFamily="34" charset="77"/>
              </a:rPr>
              <a:t> </a:t>
            </a:r>
            <a:r>
              <a:rPr lang="en" sz="5400" dirty="0" err="1">
                <a:solidFill>
                  <a:srgbClr val="F9AA9D"/>
                </a:solidFill>
                <a:latin typeface="Britannic Bold" panose="020B0903060703020204" pitchFamily="34" charset="77"/>
              </a:rPr>
              <a:t>dei</a:t>
            </a:r>
            <a:r>
              <a:rPr lang="en" sz="5400" dirty="0">
                <a:solidFill>
                  <a:srgbClr val="F9AA9D"/>
                </a:solidFill>
                <a:latin typeface="Britannic Bold" panose="020B0903060703020204" pitchFamily="34" charset="77"/>
              </a:rPr>
              <a:t> </a:t>
            </a:r>
            <a:r>
              <a:rPr lang="en" sz="5400" dirty="0" err="1">
                <a:solidFill>
                  <a:srgbClr val="F9AA9D"/>
                </a:solidFill>
                <a:latin typeface="Britannic Bold" panose="020B0903060703020204" pitchFamily="34" charset="77"/>
              </a:rPr>
              <a:t>beni</a:t>
            </a:r>
            <a:r>
              <a:rPr lang="en" sz="5400" dirty="0">
                <a:solidFill>
                  <a:srgbClr val="F9AA9D"/>
                </a:solidFill>
                <a:latin typeface="Britannic Bold" panose="020B0903060703020204" pitchFamily="34" charset="77"/>
              </a:rPr>
              <a:t> di </a:t>
            </a:r>
            <a:r>
              <a:rPr lang="en" sz="5400" dirty="0" err="1">
                <a:solidFill>
                  <a:srgbClr val="F9AA9D"/>
                </a:solidFill>
                <a:latin typeface="Britannic Bold" panose="020B0903060703020204" pitchFamily="34" charset="77"/>
              </a:rPr>
              <a:t>Castrovillari</a:t>
            </a:r>
            <a:r>
              <a:rPr lang="en" sz="5400" dirty="0">
                <a:solidFill>
                  <a:srgbClr val="F9AA9D"/>
                </a:solidFill>
                <a:latin typeface="Britannic Bold" panose="020B0903060703020204" pitchFamily="34" charset="77"/>
              </a:rPr>
              <a:t> e </a:t>
            </a:r>
            <a:r>
              <a:rPr lang="en" sz="5400" dirty="0" err="1">
                <a:solidFill>
                  <a:srgbClr val="F9AA9D"/>
                </a:solidFill>
                <a:latin typeface="Britannic Bold" panose="020B0903060703020204" pitchFamily="34" charset="77"/>
              </a:rPr>
              <a:t>dintorni</a:t>
            </a:r>
            <a:endParaRPr sz="5400" dirty="0">
              <a:solidFill>
                <a:srgbClr val="F9AA9D"/>
              </a:solidFill>
              <a:latin typeface="Britannic Bold" panose="020B0903060703020204" pitchFamily="34" charset="77"/>
            </a:endParaRPr>
          </a:p>
        </p:txBody>
      </p:sp>
      <p:sp>
        <p:nvSpPr>
          <p:cNvPr id="49" name="Google Shape;49;p15"/>
          <p:cNvSpPr/>
          <p:nvPr/>
        </p:nvSpPr>
        <p:spPr>
          <a:xfrm rot="-357394" flipH="1">
            <a:off x="-2152684" y="2468867"/>
            <a:ext cx="5131708" cy="2937606"/>
          </a:xfrm>
          <a:custGeom>
            <a:avLst/>
            <a:gdLst/>
            <a:ahLst/>
            <a:cxnLst/>
            <a:rect l="l" t="t"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F9AA9D">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15"/>
          <p:cNvGrpSpPr/>
          <p:nvPr/>
        </p:nvGrpSpPr>
        <p:grpSpPr>
          <a:xfrm flipH="1">
            <a:off x="880378" y="1120910"/>
            <a:ext cx="2022626" cy="3411804"/>
            <a:chOff x="863773" y="534579"/>
            <a:chExt cx="2415364" cy="4074282"/>
          </a:xfrm>
        </p:grpSpPr>
        <p:sp>
          <p:nvSpPr>
            <p:cNvPr id="51" name="Google Shape;51;p15"/>
            <p:cNvSpPr/>
            <p:nvPr/>
          </p:nvSpPr>
          <p:spPr>
            <a:xfrm>
              <a:off x="1142538" y="4090462"/>
              <a:ext cx="2136600" cy="518400"/>
            </a:xfrm>
            <a:prstGeom prst="ellipse">
              <a:avLst/>
            </a:prstGeom>
            <a:solidFill>
              <a:srgbClr val="F9AA9D">
                <a:alpha val="4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5"/>
            <p:cNvSpPr/>
            <p:nvPr/>
          </p:nvSpPr>
          <p:spPr>
            <a:xfrm>
              <a:off x="1506582" y="3514900"/>
              <a:ext cx="1542532" cy="635087"/>
            </a:xfrm>
            <a:custGeom>
              <a:avLst/>
              <a:gdLst/>
              <a:ahLst/>
              <a:cxnLst/>
              <a:rect l="l" t="t" r="r" b="b"/>
              <a:pathLst>
                <a:path w="33506" h="13795" extrusionOk="0">
                  <a:moveTo>
                    <a:pt x="17234" y="0"/>
                  </a:moveTo>
                  <a:cubicBezTo>
                    <a:pt x="16769" y="0"/>
                    <a:pt x="16300" y="48"/>
                    <a:pt x="15848" y="76"/>
                  </a:cubicBezTo>
                  <a:cubicBezTo>
                    <a:pt x="15837" y="176"/>
                    <a:pt x="15815" y="154"/>
                    <a:pt x="15760" y="187"/>
                  </a:cubicBezTo>
                  <a:cubicBezTo>
                    <a:pt x="15764" y="44"/>
                    <a:pt x="15488" y="1"/>
                    <a:pt x="15147" y="1"/>
                  </a:cubicBezTo>
                  <a:cubicBezTo>
                    <a:pt x="14669" y="1"/>
                    <a:pt x="14064" y="85"/>
                    <a:pt x="13928" y="98"/>
                  </a:cubicBezTo>
                  <a:cubicBezTo>
                    <a:pt x="13878" y="103"/>
                    <a:pt x="13826" y="104"/>
                    <a:pt x="13774" y="104"/>
                  </a:cubicBezTo>
                  <a:cubicBezTo>
                    <a:pt x="13551" y="104"/>
                    <a:pt x="13319" y="73"/>
                    <a:pt x="13096" y="73"/>
                  </a:cubicBezTo>
                  <a:cubicBezTo>
                    <a:pt x="12962" y="73"/>
                    <a:pt x="12831" y="84"/>
                    <a:pt x="12708" y="121"/>
                  </a:cubicBezTo>
                  <a:cubicBezTo>
                    <a:pt x="12627" y="147"/>
                    <a:pt x="12530" y="232"/>
                    <a:pt x="12451" y="232"/>
                  </a:cubicBezTo>
                  <a:cubicBezTo>
                    <a:pt x="12400" y="232"/>
                    <a:pt x="12357" y="196"/>
                    <a:pt x="12330" y="87"/>
                  </a:cubicBezTo>
                  <a:cubicBezTo>
                    <a:pt x="12239" y="89"/>
                    <a:pt x="12147" y="90"/>
                    <a:pt x="12055" y="90"/>
                  </a:cubicBezTo>
                  <a:cubicBezTo>
                    <a:pt x="11430" y="90"/>
                    <a:pt x="10798" y="51"/>
                    <a:pt x="10169" y="51"/>
                  </a:cubicBezTo>
                  <a:cubicBezTo>
                    <a:pt x="9827" y="51"/>
                    <a:pt x="9485" y="63"/>
                    <a:pt x="9145" y="98"/>
                  </a:cubicBezTo>
                  <a:cubicBezTo>
                    <a:pt x="8857" y="132"/>
                    <a:pt x="8424" y="109"/>
                    <a:pt x="8235" y="287"/>
                  </a:cubicBezTo>
                  <a:cubicBezTo>
                    <a:pt x="8169" y="376"/>
                    <a:pt x="8091" y="465"/>
                    <a:pt x="8035" y="564"/>
                  </a:cubicBezTo>
                  <a:cubicBezTo>
                    <a:pt x="7802" y="864"/>
                    <a:pt x="7536" y="1130"/>
                    <a:pt x="7303" y="1430"/>
                  </a:cubicBezTo>
                  <a:cubicBezTo>
                    <a:pt x="7103" y="1685"/>
                    <a:pt x="6970" y="1930"/>
                    <a:pt x="6715" y="2196"/>
                  </a:cubicBezTo>
                  <a:cubicBezTo>
                    <a:pt x="6460" y="2473"/>
                    <a:pt x="6448" y="2773"/>
                    <a:pt x="6271" y="3062"/>
                  </a:cubicBezTo>
                  <a:cubicBezTo>
                    <a:pt x="6182" y="3217"/>
                    <a:pt x="6082" y="3361"/>
                    <a:pt x="5982" y="3505"/>
                  </a:cubicBezTo>
                  <a:cubicBezTo>
                    <a:pt x="5649" y="4016"/>
                    <a:pt x="5272" y="4493"/>
                    <a:pt x="4873" y="4959"/>
                  </a:cubicBezTo>
                  <a:cubicBezTo>
                    <a:pt x="4762" y="5081"/>
                    <a:pt x="4651" y="5226"/>
                    <a:pt x="4562" y="5370"/>
                  </a:cubicBezTo>
                  <a:cubicBezTo>
                    <a:pt x="4462" y="5547"/>
                    <a:pt x="4429" y="5592"/>
                    <a:pt x="4473" y="5736"/>
                  </a:cubicBezTo>
                  <a:cubicBezTo>
                    <a:pt x="4484" y="5781"/>
                    <a:pt x="4639" y="5714"/>
                    <a:pt x="4584" y="5847"/>
                  </a:cubicBezTo>
                  <a:cubicBezTo>
                    <a:pt x="4562" y="5936"/>
                    <a:pt x="4173" y="6002"/>
                    <a:pt x="4085" y="6080"/>
                  </a:cubicBezTo>
                  <a:cubicBezTo>
                    <a:pt x="3929" y="6247"/>
                    <a:pt x="3796" y="6435"/>
                    <a:pt x="3674" y="6624"/>
                  </a:cubicBezTo>
                  <a:cubicBezTo>
                    <a:pt x="3241" y="7179"/>
                    <a:pt x="2942" y="7867"/>
                    <a:pt x="2531" y="8422"/>
                  </a:cubicBezTo>
                  <a:cubicBezTo>
                    <a:pt x="2376" y="8610"/>
                    <a:pt x="2198" y="8766"/>
                    <a:pt x="2031" y="8955"/>
                  </a:cubicBezTo>
                  <a:cubicBezTo>
                    <a:pt x="1776" y="9232"/>
                    <a:pt x="1765" y="9620"/>
                    <a:pt x="1588" y="9942"/>
                  </a:cubicBezTo>
                  <a:cubicBezTo>
                    <a:pt x="1477" y="10142"/>
                    <a:pt x="1343" y="10331"/>
                    <a:pt x="1232" y="10553"/>
                  </a:cubicBezTo>
                  <a:cubicBezTo>
                    <a:pt x="1110" y="10797"/>
                    <a:pt x="811" y="11030"/>
                    <a:pt x="644" y="11263"/>
                  </a:cubicBezTo>
                  <a:cubicBezTo>
                    <a:pt x="478" y="11496"/>
                    <a:pt x="189" y="11807"/>
                    <a:pt x="100" y="12073"/>
                  </a:cubicBezTo>
                  <a:cubicBezTo>
                    <a:pt x="1" y="12395"/>
                    <a:pt x="67" y="12350"/>
                    <a:pt x="389" y="12473"/>
                  </a:cubicBezTo>
                  <a:cubicBezTo>
                    <a:pt x="922" y="12661"/>
                    <a:pt x="1454" y="12672"/>
                    <a:pt x="2009" y="12783"/>
                  </a:cubicBezTo>
                  <a:cubicBezTo>
                    <a:pt x="2704" y="12922"/>
                    <a:pt x="3426" y="12955"/>
                    <a:pt x="4155" y="12955"/>
                  </a:cubicBezTo>
                  <a:cubicBezTo>
                    <a:pt x="4823" y="12955"/>
                    <a:pt x="5496" y="12928"/>
                    <a:pt x="6160" y="12928"/>
                  </a:cubicBezTo>
                  <a:lnTo>
                    <a:pt x="8701" y="12928"/>
                  </a:lnTo>
                  <a:cubicBezTo>
                    <a:pt x="9842" y="12928"/>
                    <a:pt x="10992" y="12679"/>
                    <a:pt x="12128" y="12679"/>
                  </a:cubicBezTo>
                  <a:cubicBezTo>
                    <a:pt x="12284" y="12679"/>
                    <a:pt x="12441" y="12684"/>
                    <a:pt x="12597" y="12695"/>
                  </a:cubicBezTo>
                  <a:cubicBezTo>
                    <a:pt x="13440" y="12739"/>
                    <a:pt x="14273" y="12928"/>
                    <a:pt x="15105" y="13072"/>
                  </a:cubicBezTo>
                  <a:cubicBezTo>
                    <a:pt x="16481" y="13283"/>
                    <a:pt x="17857" y="13416"/>
                    <a:pt x="19244" y="13482"/>
                  </a:cubicBezTo>
                  <a:cubicBezTo>
                    <a:pt x="19560" y="13500"/>
                    <a:pt x="19877" y="13506"/>
                    <a:pt x="20194" y="13506"/>
                  </a:cubicBezTo>
                  <a:cubicBezTo>
                    <a:pt x="20670" y="13506"/>
                    <a:pt x="21147" y="13494"/>
                    <a:pt x="21619" y="13494"/>
                  </a:cubicBezTo>
                  <a:cubicBezTo>
                    <a:pt x="22574" y="13505"/>
                    <a:pt x="23484" y="13682"/>
                    <a:pt x="24427" y="13760"/>
                  </a:cubicBezTo>
                  <a:cubicBezTo>
                    <a:pt x="24742" y="13784"/>
                    <a:pt x="25058" y="13795"/>
                    <a:pt x="25371" y="13795"/>
                  </a:cubicBezTo>
                  <a:cubicBezTo>
                    <a:pt x="25643" y="13795"/>
                    <a:pt x="25913" y="13786"/>
                    <a:pt x="26181" y="13771"/>
                  </a:cubicBezTo>
                  <a:cubicBezTo>
                    <a:pt x="26758" y="13749"/>
                    <a:pt x="27290" y="13560"/>
                    <a:pt x="27845" y="13505"/>
                  </a:cubicBezTo>
                  <a:cubicBezTo>
                    <a:pt x="28111" y="13476"/>
                    <a:pt x="28384" y="13467"/>
                    <a:pt x="28660" y="13467"/>
                  </a:cubicBezTo>
                  <a:cubicBezTo>
                    <a:pt x="29133" y="13467"/>
                    <a:pt x="29613" y="13494"/>
                    <a:pt x="30076" y="13494"/>
                  </a:cubicBezTo>
                  <a:cubicBezTo>
                    <a:pt x="30257" y="13501"/>
                    <a:pt x="30440" y="13505"/>
                    <a:pt x="30623" y="13505"/>
                  </a:cubicBezTo>
                  <a:cubicBezTo>
                    <a:pt x="30988" y="13505"/>
                    <a:pt x="31356" y="13490"/>
                    <a:pt x="31718" y="13460"/>
                  </a:cubicBezTo>
                  <a:cubicBezTo>
                    <a:pt x="32262" y="13405"/>
                    <a:pt x="33505" y="13494"/>
                    <a:pt x="33239" y="12639"/>
                  </a:cubicBezTo>
                  <a:cubicBezTo>
                    <a:pt x="33183" y="12461"/>
                    <a:pt x="33006" y="12395"/>
                    <a:pt x="32884" y="12240"/>
                  </a:cubicBezTo>
                  <a:cubicBezTo>
                    <a:pt x="32562" y="11829"/>
                    <a:pt x="32273" y="11396"/>
                    <a:pt x="32029" y="10930"/>
                  </a:cubicBezTo>
                  <a:cubicBezTo>
                    <a:pt x="31885" y="10641"/>
                    <a:pt x="31707" y="10375"/>
                    <a:pt x="31485" y="10142"/>
                  </a:cubicBezTo>
                  <a:cubicBezTo>
                    <a:pt x="31430" y="10075"/>
                    <a:pt x="31352" y="10064"/>
                    <a:pt x="31297" y="9964"/>
                  </a:cubicBezTo>
                  <a:cubicBezTo>
                    <a:pt x="31241" y="9865"/>
                    <a:pt x="31252" y="9698"/>
                    <a:pt x="31175" y="9598"/>
                  </a:cubicBezTo>
                  <a:cubicBezTo>
                    <a:pt x="31030" y="9421"/>
                    <a:pt x="30831" y="9521"/>
                    <a:pt x="30742" y="9310"/>
                  </a:cubicBezTo>
                  <a:cubicBezTo>
                    <a:pt x="30720" y="9254"/>
                    <a:pt x="30731" y="9143"/>
                    <a:pt x="30697" y="9054"/>
                  </a:cubicBezTo>
                  <a:cubicBezTo>
                    <a:pt x="30642" y="8921"/>
                    <a:pt x="30520" y="8777"/>
                    <a:pt x="30442" y="8644"/>
                  </a:cubicBezTo>
                  <a:cubicBezTo>
                    <a:pt x="30331" y="8411"/>
                    <a:pt x="30231" y="8167"/>
                    <a:pt x="30098" y="7922"/>
                  </a:cubicBezTo>
                  <a:cubicBezTo>
                    <a:pt x="29876" y="7512"/>
                    <a:pt x="29477" y="7268"/>
                    <a:pt x="29199" y="6912"/>
                  </a:cubicBezTo>
                  <a:cubicBezTo>
                    <a:pt x="28844" y="6435"/>
                    <a:pt x="28544" y="5925"/>
                    <a:pt x="28289" y="5392"/>
                  </a:cubicBezTo>
                  <a:cubicBezTo>
                    <a:pt x="28134" y="5081"/>
                    <a:pt x="27934" y="4815"/>
                    <a:pt x="27690" y="4582"/>
                  </a:cubicBezTo>
                  <a:cubicBezTo>
                    <a:pt x="27435" y="4327"/>
                    <a:pt x="27346" y="4049"/>
                    <a:pt x="27135" y="3772"/>
                  </a:cubicBezTo>
                  <a:cubicBezTo>
                    <a:pt x="26902" y="3461"/>
                    <a:pt x="26647" y="3283"/>
                    <a:pt x="26447" y="2928"/>
                  </a:cubicBezTo>
                  <a:cubicBezTo>
                    <a:pt x="26236" y="2573"/>
                    <a:pt x="26036" y="2229"/>
                    <a:pt x="25837" y="1918"/>
                  </a:cubicBezTo>
                  <a:cubicBezTo>
                    <a:pt x="25715" y="1708"/>
                    <a:pt x="25570" y="1463"/>
                    <a:pt x="25393" y="1352"/>
                  </a:cubicBezTo>
                  <a:cubicBezTo>
                    <a:pt x="25226" y="1241"/>
                    <a:pt x="25060" y="1275"/>
                    <a:pt x="24871" y="1230"/>
                  </a:cubicBezTo>
                  <a:cubicBezTo>
                    <a:pt x="24949" y="1119"/>
                    <a:pt x="25093" y="1031"/>
                    <a:pt x="25060" y="909"/>
                  </a:cubicBezTo>
                  <a:cubicBezTo>
                    <a:pt x="25026" y="753"/>
                    <a:pt x="24816" y="753"/>
                    <a:pt x="24716" y="675"/>
                  </a:cubicBezTo>
                  <a:cubicBezTo>
                    <a:pt x="24538" y="542"/>
                    <a:pt x="24416" y="331"/>
                    <a:pt x="24216" y="209"/>
                  </a:cubicBezTo>
                  <a:cubicBezTo>
                    <a:pt x="23961" y="65"/>
                    <a:pt x="23672" y="65"/>
                    <a:pt x="23384" y="54"/>
                  </a:cubicBezTo>
                  <a:cubicBezTo>
                    <a:pt x="23245" y="50"/>
                    <a:pt x="23106" y="49"/>
                    <a:pt x="22968" y="49"/>
                  </a:cubicBezTo>
                  <a:cubicBezTo>
                    <a:pt x="22510" y="49"/>
                    <a:pt x="22053" y="65"/>
                    <a:pt x="21599" y="65"/>
                  </a:cubicBezTo>
                  <a:cubicBezTo>
                    <a:pt x="21409" y="65"/>
                    <a:pt x="21220" y="62"/>
                    <a:pt x="21031" y="54"/>
                  </a:cubicBezTo>
                  <a:cubicBezTo>
                    <a:pt x="20729" y="37"/>
                    <a:pt x="20413" y="8"/>
                    <a:pt x="20102" y="8"/>
                  </a:cubicBezTo>
                  <a:cubicBezTo>
                    <a:pt x="19806" y="8"/>
                    <a:pt x="19515" y="34"/>
                    <a:pt x="19244" y="121"/>
                  </a:cubicBezTo>
                  <a:cubicBezTo>
                    <a:pt x="19189" y="143"/>
                    <a:pt x="19034" y="220"/>
                    <a:pt x="18989" y="232"/>
                  </a:cubicBezTo>
                  <a:cubicBezTo>
                    <a:pt x="18975" y="233"/>
                    <a:pt x="18962" y="234"/>
                    <a:pt x="18950" y="234"/>
                  </a:cubicBezTo>
                  <a:cubicBezTo>
                    <a:pt x="18809" y="234"/>
                    <a:pt x="18732" y="129"/>
                    <a:pt x="18590" y="98"/>
                  </a:cubicBezTo>
                  <a:cubicBezTo>
                    <a:pt x="18412" y="54"/>
                    <a:pt x="18179" y="87"/>
                    <a:pt x="17990" y="54"/>
                  </a:cubicBezTo>
                  <a:cubicBezTo>
                    <a:pt x="17742" y="15"/>
                    <a:pt x="17489" y="0"/>
                    <a:pt x="17234" y="0"/>
                  </a:cubicBezTo>
                  <a:close/>
                </a:path>
              </a:pathLst>
            </a:custGeom>
            <a:solidFill>
              <a:srgbClr val="ED97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5"/>
            <p:cNvSpPr/>
            <p:nvPr/>
          </p:nvSpPr>
          <p:spPr>
            <a:xfrm>
              <a:off x="1507089" y="3514210"/>
              <a:ext cx="1534844" cy="637665"/>
            </a:xfrm>
            <a:custGeom>
              <a:avLst/>
              <a:gdLst/>
              <a:ahLst/>
              <a:cxnLst/>
              <a:rect l="l" t="t" r="r" b="b"/>
              <a:pathLst>
                <a:path w="33339" h="13851" extrusionOk="0">
                  <a:moveTo>
                    <a:pt x="15183" y="36"/>
                  </a:moveTo>
                  <a:cubicBezTo>
                    <a:pt x="15305" y="36"/>
                    <a:pt x="15671" y="36"/>
                    <a:pt x="15682" y="213"/>
                  </a:cubicBezTo>
                  <a:cubicBezTo>
                    <a:pt x="15682" y="224"/>
                    <a:pt x="15691" y="228"/>
                    <a:pt x="15703" y="228"/>
                  </a:cubicBezTo>
                  <a:cubicBezTo>
                    <a:pt x="15726" y="228"/>
                    <a:pt x="15763" y="213"/>
                    <a:pt x="15771" y="213"/>
                  </a:cubicBezTo>
                  <a:cubicBezTo>
                    <a:pt x="15777" y="209"/>
                    <a:pt x="15784" y="206"/>
                    <a:pt x="15790" y="202"/>
                  </a:cubicBezTo>
                  <a:lnTo>
                    <a:pt x="15804" y="202"/>
                  </a:lnTo>
                  <a:cubicBezTo>
                    <a:pt x="15804" y="199"/>
                    <a:pt x="15804" y="197"/>
                    <a:pt x="15803" y="194"/>
                  </a:cubicBezTo>
                  <a:lnTo>
                    <a:pt x="15803" y="194"/>
                  </a:lnTo>
                  <a:cubicBezTo>
                    <a:pt x="15833" y="176"/>
                    <a:pt x="15855" y="159"/>
                    <a:pt x="15872" y="120"/>
                  </a:cubicBezTo>
                  <a:lnTo>
                    <a:pt x="15872" y="120"/>
                  </a:lnTo>
                  <a:cubicBezTo>
                    <a:pt x="16317" y="93"/>
                    <a:pt x="16751" y="58"/>
                    <a:pt x="17188" y="58"/>
                  </a:cubicBezTo>
                  <a:cubicBezTo>
                    <a:pt x="17446" y="58"/>
                    <a:pt x="17705" y="70"/>
                    <a:pt x="17968" y="102"/>
                  </a:cubicBezTo>
                  <a:cubicBezTo>
                    <a:pt x="18113" y="113"/>
                    <a:pt x="18268" y="102"/>
                    <a:pt x="18412" y="124"/>
                  </a:cubicBezTo>
                  <a:cubicBezTo>
                    <a:pt x="18568" y="147"/>
                    <a:pt x="18679" y="235"/>
                    <a:pt x="18834" y="258"/>
                  </a:cubicBezTo>
                  <a:cubicBezTo>
                    <a:pt x="18861" y="262"/>
                    <a:pt x="18887" y="265"/>
                    <a:pt x="18912" y="265"/>
                  </a:cubicBezTo>
                  <a:cubicBezTo>
                    <a:pt x="18948" y="265"/>
                    <a:pt x="18984" y="260"/>
                    <a:pt x="19023" y="247"/>
                  </a:cubicBezTo>
                  <a:cubicBezTo>
                    <a:pt x="19156" y="180"/>
                    <a:pt x="19300" y="136"/>
                    <a:pt x="19455" y="91"/>
                  </a:cubicBezTo>
                  <a:cubicBezTo>
                    <a:pt x="19681" y="50"/>
                    <a:pt x="19910" y="37"/>
                    <a:pt x="20141" y="37"/>
                  </a:cubicBezTo>
                  <a:cubicBezTo>
                    <a:pt x="20602" y="37"/>
                    <a:pt x="21068" y="91"/>
                    <a:pt x="21520" y="91"/>
                  </a:cubicBezTo>
                  <a:cubicBezTo>
                    <a:pt x="21975" y="91"/>
                    <a:pt x="22440" y="65"/>
                    <a:pt x="22902" y="65"/>
                  </a:cubicBezTo>
                  <a:cubicBezTo>
                    <a:pt x="23171" y="65"/>
                    <a:pt x="23440" y="74"/>
                    <a:pt x="23706" y="102"/>
                  </a:cubicBezTo>
                  <a:cubicBezTo>
                    <a:pt x="23906" y="113"/>
                    <a:pt x="24094" y="191"/>
                    <a:pt x="24261" y="313"/>
                  </a:cubicBezTo>
                  <a:cubicBezTo>
                    <a:pt x="24383" y="413"/>
                    <a:pt x="24472" y="546"/>
                    <a:pt x="24594" y="646"/>
                  </a:cubicBezTo>
                  <a:cubicBezTo>
                    <a:pt x="24682" y="713"/>
                    <a:pt x="24793" y="768"/>
                    <a:pt x="24904" y="813"/>
                  </a:cubicBezTo>
                  <a:cubicBezTo>
                    <a:pt x="25104" y="946"/>
                    <a:pt x="24904" y="1112"/>
                    <a:pt x="24805" y="1234"/>
                  </a:cubicBezTo>
                  <a:cubicBezTo>
                    <a:pt x="24793" y="1245"/>
                    <a:pt x="24805" y="1256"/>
                    <a:pt x="24816" y="1256"/>
                  </a:cubicBezTo>
                  <a:cubicBezTo>
                    <a:pt x="25027" y="1301"/>
                    <a:pt x="25237" y="1279"/>
                    <a:pt x="25404" y="1434"/>
                  </a:cubicBezTo>
                  <a:cubicBezTo>
                    <a:pt x="25537" y="1567"/>
                    <a:pt x="25659" y="1723"/>
                    <a:pt x="25748" y="1889"/>
                  </a:cubicBezTo>
                  <a:cubicBezTo>
                    <a:pt x="25970" y="2255"/>
                    <a:pt x="26170" y="2633"/>
                    <a:pt x="26403" y="2999"/>
                  </a:cubicBezTo>
                  <a:cubicBezTo>
                    <a:pt x="26602" y="3310"/>
                    <a:pt x="26891" y="3554"/>
                    <a:pt x="27102" y="3853"/>
                  </a:cubicBezTo>
                  <a:cubicBezTo>
                    <a:pt x="27213" y="4009"/>
                    <a:pt x="27302" y="4175"/>
                    <a:pt x="27401" y="4331"/>
                  </a:cubicBezTo>
                  <a:cubicBezTo>
                    <a:pt x="27512" y="4486"/>
                    <a:pt x="27646" y="4630"/>
                    <a:pt x="27779" y="4763"/>
                  </a:cubicBezTo>
                  <a:cubicBezTo>
                    <a:pt x="28034" y="5085"/>
                    <a:pt x="28256" y="5440"/>
                    <a:pt x="28423" y="5818"/>
                  </a:cubicBezTo>
                  <a:cubicBezTo>
                    <a:pt x="28611" y="6162"/>
                    <a:pt x="28811" y="6495"/>
                    <a:pt x="29033" y="6817"/>
                  </a:cubicBezTo>
                  <a:cubicBezTo>
                    <a:pt x="29255" y="7116"/>
                    <a:pt x="29521" y="7327"/>
                    <a:pt x="29765" y="7593"/>
                  </a:cubicBezTo>
                  <a:cubicBezTo>
                    <a:pt x="30043" y="7893"/>
                    <a:pt x="30187" y="8281"/>
                    <a:pt x="30365" y="8637"/>
                  </a:cubicBezTo>
                  <a:cubicBezTo>
                    <a:pt x="30465" y="8781"/>
                    <a:pt x="30553" y="8936"/>
                    <a:pt x="30631" y="9092"/>
                  </a:cubicBezTo>
                  <a:cubicBezTo>
                    <a:pt x="30675" y="9225"/>
                    <a:pt x="30631" y="9391"/>
                    <a:pt x="30786" y="9469"/>
                  </a:cubicBezTo>
                  <a:cubicBezTo>
                    <a:pt x="30942" y="9558"/>
                    <a:pt x="31075" y="9547"/>
                    <a:pt x="31153" y="9713"/>
                  </a:cubicBezTo>
                  <a:cubicBezTo>
                    <a:pt x="31219" y="9891"/>
                    <a:pt x="31197" y="9991"/>
                    <a:pt x="31341" y="10113"/>
                  </a:cubicBezTo>
                  <a:cubicBezTo>
                    <a:pt x="31652" y="10368"/>
                    <a:pt x="31841" y="10756"/>
                    <a:pt x="32029" y="11100"/>
                  </a:cubicBezTo>
                  <a:cubicBezTo>
                    <a:pt x="32229" y="11455"/>
                    <a:pt x="32440" y="11788"/>
                    <a:pt x="32684" y="12099"/>
                  </a:cubicBezTo>
                  <a:cubicBezTo>
                    <a:pt x="32784" y="12243"/>
                    <a:pt x="32906" y="12365"/>
                    <a:pt x="33028" y="12488"/>
                  </a:cubicBezTo>
                  <a:cubicBezTo>
                    <a:pt x="33150" y="12599"/>
                    <a:pt x="33217" y="12765"/>
                    <a:pt x="33195" y="12943"/>
                  </a:cubicBezTo>
                  <a:cubicBezTo>
                    <a:pt x="33172" y="13176"/>
                    <a:pt x="32962" y="13287"/>
                    <a:pt x="32751" y="13353"/>
                  </a:cubicBezTo>
                  <a:cubicBezTo>
                    <a:pt x="32518" y="13409"/>
                    <a:pt x="32273" y="13442"/>
                    <a:pt x="32029" y="13442"/>
                  </a:cubicBezTo>
                  <a:cubicBezTo>
                    <a:pt x="31730" y="13464"/>
                    <a:pt x="31430" y="13497"/>
                    <a:pt x="31119" y="13497"/>
                  </a:cubicBezTo>
                  <a:cubicBezTo>
                    <a:pt x="30971" y="13501"/>
                    <a:pt x="30822" y="13503"/>
                    <a:pt x="30673" y="13503"/>
                  </a:cubicBezTo>
                  <a:cubicBezTo>
                    <a:pt x="30026" y="13503"/>
                    <a:pt x="29380" y="13474"/>
                    <a:pt x="28733" y="13474"/>
                  </a:cubicBezTo>
                  <a:cubicBezTo>
                    <a:pt x="28652" y="13474"/>
                    <a:pt x="28570" y="13474"/>
                    <a:pt x="28489" y="13475"/>
                  </a:cubicBezTo>
                  <a:cubicBezTo>
                    <a:pt x="28078" y="13475"/>
                    <a:pt x="27679" y="13520"/>
                    <a:pt x="27268" y="13597"/>
                  </a:cubicBezTo>
                  <a:cubicBezTo>
                    <a:pt x="26847" y="13697"/>
                    <a:pt x="26425" y="13753"/>
                    <a:pt x="25992" y="13786"/>
                  </a:cubicBezTo>
                  <a:cubicBezTo>
                    <a:pt x="25844" y="13790"/>
                    <a:pt x="25696" y="13792"/>
                    <a:pt x="25549" y="13792"/>
                  </a:cubicBezTo>
                  <a:cubicBezTo>
                    <a:pt x="24798" y="13792"/>
                    <a:pt x="24046" y="13744"/>
                    <a:pt x="23295" y="13642"/>
                  </a:cubicBezTo>
                  <a:cubicBezTo>
                    <a:pt x="22851" y="13586"/>
                    <a:pt x="22407" y="13531"/>
                    <a:pt x="21963" y="13509"/>
                  </a:cubicBezTo>
                  <a:cubicBezTo>
                    <a:pt x="21816" y="13501"/>
                    <a:pt x="21670" y="13499"/>
                    <a:pt x="21526" y="13499"/>
                  </a:cubicBezTo>
                  <a:cubicBezTo>
                    <a:pt x="21237" y="13499"/>
                    <a:pt x="20954" y="13509"/>
                    <a:pt x="20665" y="13509"/>
                  </a:cubicBezTo>
                  <a:cubicBezTo>
                    <a:pt x="20600" y="13509"/>
                    <a:pt x="20536" y="13509"/>
                    <a:pt x="20471" y="13509"/>
                  </a:cubicBezTo>
                  <a:cubicBezTo>
                    <a:pt x="18727" y="13509"/>
                    <a:pt x="16983" y="13365"/>
                    <a:pt x="15260" y="13087"/>
                  </a:cubicBezTo>
                  <a:cubicBezTo>
                    <a:pt x="14384" y="12943"/>
                    <a:pt x="13507" y="12743"/>
                    <a:pt x="12619" y="12687"/>
                  </a:cubicBezTo>
                  <a:cubicBezTo>
                    <a:pt x="12472" y="12678"/>
                    <a:pt x="12325" y="12673"/>
                    <a:pt x="12178" y="12673"/>
                  </a:cubicBezTo>
                  <a:cubicBezTo>
                    <a:pt x="11482" y="12673"/>
                    <a:pt x="10785" y="12769"/>
                    <a:pt x="10089" y="12843"/>
                  </a:cubicBezTo>
                  <a:cubicBezTo>
                    <a:pt x="9369" y="12895"/>
                    <a:pt x="8642" y="12927"/>
                    <a:pt x="7919" y="12927"/>
                  </a:cubicBezTo>
                  <a:cubicBezTo>
                    <a:pt x="7728" y="12927"/>
                    <a:pt x="7537" y="12925"/>
                    <a:pt x="7347" y="12920"/>
                  </a:cubicBezTo>
                  <a:cubicBezTo>
                    <a:pt x="6449" y="12920"/>
                    <a:pt x="5561" y="12931"/>
                    <a:pt x="4673" y="12943"/>
                  </a:cubicBezTo>
                  <a:cubicBezTo>
                    <a:pt x="4509" y="12949"/>
                    <a:pt x="4344" y="12952"/>
                    <a:pt x="4179" y="12952"/>
                  </a:cubicBezTo>
                  <a:cubicBezTo>
                    <a:pt x="3464" y="12952"/>
                    <a:pt x="2746" y="12893"/>
                    <a:pt x="2043" y="12776"/>
                  </a:cubicBezTo>
                  <a:cubicBezTo>
                    <a:pt x="1610" y="12687"/>
                    <a:pt x="1166" y="12665"/>
                    <a:pt x="733" y="12554"/>
                  </a:cubicBezTo>
                  <a:cubicBezTo>
                    <a:pt x="567" y="12510"/>
                    <a:pt x="389" y="12454"/>
                    <a:pt x="234" y="12388"/>
                  </a:cubicBezTo>
                  <a:cubicBezTo>
                    <a:pt x="101" y="12343"/>
                    <a:pt x="89" y="12288"/>
                    <a:pt x="123" y="12166"/>
                  </a:cubicBezTo>
                  <a:cubicBezTo>
                    <a:pt x="212" y="11822"/>
                    <a:pt x="478" y="11555"/>
                    <a:pt x="689" y="11278"/>
                  </a:cubicBezTo>
                  <a:cubicBezTo>
                    <a:pt x="693" y="11271"/>
                    <a:pt x="693" y="11266"/>
                    <a:pt x="689" y="11263"/>
                  </a:cubicBezTo>
                  <a:lnTo>
                    <a:pt x="689" y="11263"/>
                  </a:lnTo>
                  <a:cubicBezTo>
                    <a:pt x="798" y="11124"/>
                    <a:pt x="926" y="10996"/>
                    <a:pt x="1044" y="10867"/>
                  </a:cubicBezTo>
                  <a:cubicBezTo>
                    <a:pt x="1166" y="10712"/>
                    <a:pt x="1266" y="10557"/>
                    <a:pt x="1355" y="10390"/>
                  </a:cubicBezTo>
                  <a:cubicBezTo>
                    <a:pt x="1454" y="10235"/>
                    <a:pt x="1554" y="10090"/>
                    <a:pt x="1632" y="9924"/>
                  </a:cubicBezTo>
                  <a:cubicBezTo>
                    <a:pt x="1710" y="9746"/>
                    <a:pt x="1776" y="9569"/>
                    <a:pt x="1832" y="9391"/>
                  </a:cubicBezTo>
                  <a:cubicBezTo>
                    <a:pt x="1887" y="9191"/>
                    <a:pt x="1998" y="9025"/>
                    <a:pt x="2143" y="8870"/>
                  </a:cubicBezTo>
                  <a:cubicBezTo>
                    <a:pt x="2298" y="8725"/>
                    <a:pt x="2442" y="8570"/>
                    <a:pt x="2575" y="8404"/>
                  </a:cubicBezTo>
                  <a:cubicBezTo>
                    <a:pt x="2808" y="8082"/>
                    <a:pt x="2997" y="7738"/>
                    <a:pt x="3208" y="7394"/>
                  </a:cubicBezTo>
                  <a:cubicBezTo>
                    <a:pt x="3408" y="7050"/>
                    <a:pt x="3652" y="6717"/>
                    <a:pt x="3885" y="6373"/>
                  </a:cubicBezTo>
                  <a:cubicBezTo>
                    <a:pt x="3963" y="6228"/>
                    <a:pt x="4096" y="6106"/>
                    <a:pt x="4251" y="6040"/>
                  </a:cubicBezTo>
                  <a:cubicBezTo>
                    <a:pt x="4362" y="6006"/>
                    <a:pt x="4462" y="5973"/>
                    <a:pt x="4562" y="5918"/>
                  </a:cubicBezTo>
                  <a:cubicBezTo>
                    <a:pt x="4606" y="5884"/>
                    <a:pt x="4662" y="5829"/>
                    <a:pt x="4628" y="5773"/>
                  </a:cubicBezTo>
                  <a:cubicBezTo>
                    <a:pt x="4606" y="5740"/>
                    <a:pt x="4584" y="5762"/>
                    <a:pt x="4562" y="5740"/>
                  </a:cubicBezTo>
                  <a:cubicBezTo>
                    <a:pt x="4554" y="5735"/>
                    <a:pt x="4548" y="5733"/>
                    <a:pt x="4544" y="5733"/>
                  </a:cubicBezTo>
                  <a:cubicBezTo>
                    <a:pt x="4531" y="5733"/>
                    <a:pt x="4535" y="5755"/>
                    <a:pt x="4531" y="5755"/>
                  </a:cubicBezTo>
                  <a:cubicBezTo>
                    <a:pt x="4528" y="5755"/>
                    <a:pt x="4520" y="5742"/>
                    <a:pt x="4495" y="5696"/>
                  </a:cubicBezTo>
                  <a:cubicBezTo>
                    <a:pt x="4484" y="5640"/>
                    <a:pt x="4484" y="5596"/>
                    <a:pt x="4495" y="5551"/>
                  </a:cubicBezTo>
                  <a:cubicBezTo>
                    <a:pt x="4573" y="5363"/>
                    <a:pt x="4684" y="5196"/>
                    <a:pt x="4828" y="5052"/>
                  </a:cubicBezTo>
                  <a:cubicBezTo>
                    <a:pt x="4950" y="4897"/>
                    <a:pt x="5095" y="4741"/>
                    <a:pt x="5217" y="4586"/>
                  </a:cubicBezTo>
                  <a:cubicBezTo>
                    <a:pt x="5494" y="4242"/>
                    <a:pt x="5760" y="3887"/>
                    <a:pt x="6016" y="3509"/>
                  </a:cubicBezTo>
                  <a:cubicBezTo>
                    <a:pt x="6116" y="3354"/>
                    <a:pt x="6227" y="3199"/>
                    <a:pt x="6315" y="3043"/>
                  </a:cubicBezTo>
                  <a:cubicBezTo>
                    <a:pt x="6415" y="2877"/>
                    <a:pt x="6460" y="2699"/>
                    <a:pt x="6537" y="2533"/>
                  </a:cubicBezTo>
                  <a:cubicBezTo>
                    <a:pt x="6637" y="2344"/>
                    <a:pt x="6759" y="2166"/>
                    <a:pt x="6904" y="2011"/>
                  </a:cubicBezTo>
                  <a:cubicBezTo>
                    <a:pt x="7026" y="1856"/>
                    <a:pt x="7137" y="1689"/>
                    <a:pt x="7259" y="1534"/>
                  </a:cubicBezTo>
                  <a:cubicBezTo>
                    <a:pt x="7525" y="1179"/>
                    <a:pt x="7836" y="879"/>
                    <a:pt x="8091" y="524"/>
                  </a:cubicBezTo>
                  <a:cubicBezTo>
                    <a:pt x="8235" y="335"/>
                    <a:pt x="8335" y="213"/>
                    <a:pt x="8579" y="180"/>
                  </a:cubicBezTo>
                  <a:cubicBezTo>
                    <a:pt x="8746" y="147"/>
                    <a:pt x="8912" y="147"/>
                    <a:pt x="9079" y="136"/>
                  </a:cubicBezTo>
                  <a:cubicBezTo>
                    <a:pt x="9435" y="102"/>
                    <a:pt x="9797" y="87"/>
                    <a:pt x="10161" y="87"/>
                  </a:cubicBezTo>
                  <a:cubicBezTo>
                    <a:pt x="10274" y="87"/>
                    <a:pt x="10387" y="89"/>
                    <a:pt x="10499" y="91"/>
                  </a:cubicBezTo>
                  <a:cubicBezTo>
                    <a:pt x="10965" y="102"/>
                    <a:pt x="11420" y="124"/>
                    <a:pt x="11887" y="124"/>
                  </a:cubicBezTo>
                  <a:cubicBezTo>
                    <a:pt x="11942" y="113"/>
                    <a:pt x="11998" y="108"/>
                    <a:pt x="12053" y="108"/>
                  </a:cubicBezTo>
                  <a:cubicBezTo>
                    <a:pt x="12109" y="108"/>
                    <a:pt x="12164" y="113"/>
                    <a:pt x="12219" y="124"/>
                  </a:cubicBezTo>
                  <a:cubicBezTo>
                    <a:pt x="12286" y="147"/>
                    <a:pt x="12286" y="213"/>
                    <a:pt x="12342" y="247"/>
                  </a:cubicBezTo>
                  <a:cubicBezTo>
                    <a:pt x="12364" y="258"/>
                    <a:pt x="12392" y="263"/>
                    <a:pt x="12421" y="263"/>
                  </a:cubicBezTo>
                  <a:cubicBezTo>
                    <a:pt x="12450" y="263"/>
                    <a:pt x="12480" y="258"/>
                    <a:pt x="12508" y="247"/>
                  </a:cubicBezTo>
                  <a:cubicBezTo>
                    <a:pt x="12564" y="224"/>
                    <a:pt x="12619" y="191"/>
                    <a:pt x="12675" y="169"/>
                  </a:cubicBezTo>
                  <a:cubicBezTo>
                    <a:pt x="12786" y="126"/>
                    <a:pt x="12905" y="109"/>
                    <a:pt x="13020" y="109"/>
                  </a:cubicBezTo>
                  <a:cubicBezTo>
                    <a:pt x="13053" y="109"/>
                    <a:pt x="13086" y="111"/>
                    <a:pt x="13118" y="113"/>
                  </a:cubicBezTo>
                  <a:cubicBezTo>
                    <a:pt x="13309" y="113"/>
                    <a:pt x="13491" y="138"/>
                    <a:pt x="13679" y="138"/>
                  </a:cubicBezTo>
                  <a:cubicBezTo>
                    <a:pt x="13710" y="138"/>
                    <a:pt x="13742" y="137"/>
                    <a:pt x="13773" y="136"/>
                  </a:cubicBezTo>
                  <a:cubicBezTo>
                    <a:pt x="13962" y="136"/>
                    <a:pt x="14162" y="102"/>
                    <a:pt x="14350" y="80"/>
                  </a:cubicBezTo>
                  <a:cubicBezTo>
                    <a:pt x="14628" y="47"/>
                    <a:pt x="14905" y="36"/>
                    <a:pt x="15183" y="36"/>
                  </a:cubicBezTo>
                  <a:close/>
                  <a:moveTo>
                    <a:pt x="17316" y="1"/>
                  </a:moveTo>
                  <a:cubicBezTo>
                    <a:pt x="16831" y="1"/>
                    <a:pt x="16345" y="50"/>
                    <a:pt x="15860" y="80"/>
                  </a:cubicBezTo>
                  <a:cubicBezTo>
                    <a:pt x="15849" y="80"/>
                    <a:pt x="15804" y="91"/>
                    <a:pt x="15793" y="113"/>
                  </a:cubicBezTo>
                  <a:cubicBezTo>
                    <a:pt x="15791" y="123"/>
                    <a:pt x="15788" y="132"/>
                    <a:pt x="15785" y="140"/>
                  </a:cubicBezTo>
                  <a:lnTo>
                    <a:pt x="15785" y="140"/>
                  </a:lnTo>
                  <a:cubicBezTo>
                    <a:pt x="15711" y="22"/>
                    <a:pt x="15455" y="13"/>
                    <a:pt x="15349" y="13"/>
                  </a:cubicBezTo>
                  <a:cubicBezTo>
                    <a:pt x="15249" y="6"/>
                    <a:pt x="15149" y="2"/>
                    <a:pt x="15049" y="2"/>
                  </a:cubicBezTo>
                  <a:cubicBezTo>
                    <a:pt x="14850" y="2"/>
                    <a:pt x="14650" y="17"/>
                    <a:pt x="14450" y="47"/>
                  </a:cubicBezTo>
                  <a:cubicBezTo>
                    <a:pt x="14151" y="80"/>
                    <a:pt x="13840" y="102"/>
                    <a:pt x="13540" y="102"/>
                  </a:cubicBezTo>
                  <a:cubicBezTo>
                    <a:pt x="13429" y="91"/>
                    <a:pt x="13318" y="86"/>
                    <a:pt x="13207" y="86"/>
                  </a:cubicBezTo>
                  <a:cubicBezTo>
                    <a:pt x="13096" y="86"/>
                    <a:pt x="12985" y="91"/>
                    <a:pt x="12874" y="102"/>
                  </a:cubicBezTo>
                  <a:cubicBezTo>
                    <a:pt x="12785" y="113"/>
                    <a:pt x="12708" y="136"/>
                    <a:pt x="12619" y="169"/>
                  </a:cubicBezTo>
                  <a:cubicBezTo>
                    <a:pt x="12567" y="190"/>
                    <a:pt x="12519" y="211"/>
                    <a:pt x="12479" y="211"/>
                  </a:cubicBezTo>
                  <a:cubicBezTo>
                    <a:pt x="12434" y="211"/>
                    <a:pt x="12398" y="184"/>
                    <a:pt x="12375" y="102"/>
                  </a:cubicBezTo>
                  <a:cubicBezTo>
                    <a:pt x="12375" y="91"/>
                    <a:pt x="12353" y="91"/>
                    <a:pt x="12342" y="91"/>
                  </a:cubicBezTo>
                  <a:cubicBezTo>
                    <a:pt x="12223" y="95"/>
                    <a:pt x="12105" y="96"/>
                    <a:pt x="11986" y="96"/>
                  </a:cubicBezTo>
                  <a:cubicBezTo>
                    <a:pt x="11394" y="96"/>
                    <a:pt x="10801" y="58"/>
                    <a:pt x="10200" y="58"/>
                  </a:cubicBezTo>
                  <a:cubicBezTo>
                    <a:pt x="9856" y="58"/>
                    <a:pt x="9512" y="69"/>
                    <a:pt x="9168" y="102"/>
                  </a:cubicBezTo>
                  <a:cubicBezTo>
                    <a:pt x="8935" y="113"/>
                    <a:pt x="8713" y="136"/>
                    <a:pt x="8479" y="180"/>
                  </a:cubicBezTo>
                  <a:cubicBezTo>
                    <a:pt x="8280" y="235"/>
                    <a:pt x="8113" y="369"/>
                    <a:pt x="8013" y="546"/>
                  </a:cubicBezTo>
                  <a:cubicBezTo>
                    <a:pt x="7825" y="813"/>
                    <a:pt x="7592" y="1046"/>
                    <a:pt x="7392" y="1290"/>
                  </a:cubicBezTo>
                  <a:cubicBezTo>
                    <a:pt x="7192" y="1534"/>
                    <a:pt x="7003" y="1811"/>
                    <a:pt x="6804" y="2067"/>
                  </a:cubicBezTo>
                  <a:cubicBezTo>
                    <a:pt x="6704" y="2178"/>
                    <a:pt x="6604" y="2289"/>
                    <a:pt x="6515" y="2422"/>
                  </a:cubicBezTo>
                  <a:cubicBezTo>
                    <a:pt x="6460" y="2522"/>
                    <a:pt x="6404" y="2644"/>
                    <a:pt x="6371" y="2755"/>
                  </a:cubicBezTo>
                  <a:cubicBezTo>
                    <a:pt x="6238" y="3077"/>
                    <a:pt x="6060" y="3365"/>
                    <a:pt x="5860" y="3643"/>
                  </a:cubicBezTo>
                  <a:cubicBezTo>
                    <a:pt x="5672" y="3920"/>
                    <a:pt x="5483" y="4175"/>
                    <a:pt x="5272" y="4442"/>
                  </a:cubicBezTo>
                  <a:cubicBezTo>
                    <a:pt x="5072" y="4697"/>
                    <a:pt x="4862" y="4919"/>
                    <a:pt x="4673" y="5163"/>
                  </a:cubicBezTo>
                  <a:cubicBezTo>
                    <a:pt x="4595" y="5263"/>
                    <a:pt x="4273" y="5640"/>
                    <a:pt x="4418" y="5796"/>
                  </a:cubicBezTo>
                  <a:cubicBezTo>
                    <a:pt x="4451" y="5829"/>
                    <a:pt x="4495" y="5796"/>
                    <a:pt x="4518" y="5851"/>
                  </a:cubicBezTo>
                  <a:cubicBezTo>
                    <a:pt x="4551" y="5951"/>
                    <a:pt x="4296" y="5995"/>
                    <a:pt x="4218" y="6029"/>
                  </a:cubicBezTo>
                  <a:cubicBezTo>
                    <a:pt x="4040" y="6095"/>
                    <a:pt x="3896" y="6217"/>
                    <a:pt x="3807" y="6373"/>
                  </a:cubicBezTo>
                  <a:cubicBezTo>
                    <a:pt x="3463" y="6872"/>
                    <a:pt x="3141" y="7383"/>
                    <a:pt x="2831" y="7904"/>
                  </a:cubicBezTo>
                  <a:cubicBezTo>
                    <a:pt x="2642" y="8226"/>
                    <a:pt x="2420" y="8526"/>
                    <a:pt x="2165" y="8792"/>
                  </a:cubicBezTo>
                  <a:cubicBezTo>
                    <a:pt x="1932" y="9003"/>
                    <a:pt x="1765" y="9280"/>
                    <a:pt x="1688" y="9580"/>
                  </a:cubicBezTo>
                  <a:cubicBezTo>
                    <a:pt x="1565" y="9891"/>
                    <a:pt x="1410" y="10190"/>
                    <a:pt x="1233" y="10479"/>
                  </a:cubicBezTo>
                  <a:cubicBezTo>
                    <a:pt x="1144" y="10645"/>
                    <a:pt x="1033" y="10790"/>
                    <a:pt x="922" y="10923"/>
                  </a:cubicBezTo>
                  <a:cubicBezTo>
                    <a:pt x="811" y="11034"/>
                    <a:pt x="709" y="11145"/>
                    <a:pt x="616" y="11264"/>
                  </a:cubicBezTo>
                  <a:lnTo>
                    <a:pt x="616" y="11264"/>
                  </a:lnTo>
                  <a:cubicBezTo>
                    <a:pt x="604" y="11268"/>
                    <a:pt x="594" y="11272"/>
                    <a:pt x="589" y="11278"/>
                  </a:cubicBezTo>
                  <a:cubicBezTo>
                    <a:pt x="389" y="11555"/>
                    <a:pt x="12" y="11888"/>
                    <a:pt x="1" y="12266"/>
                  </a:cubicBezTo>
                  <a:cubicBezTo>
                    <a:pt x="1" y="12365"/>
                    <a:pt x="67" y="12399"/>
                    <a:pt x="145" y="12432"/>
                  </a:cubicBezTo>
                  <a:cubicBezTo>
                    <a:pt x="334" y="12510"/>
                    <a:pt x="544" y="12565"/>
                    <a:pt x="744" y="12610"/>
                  </a:cubicBezTo>
                  <a:cubicBezTo>
                    <a:pt x="999" y="12665"/>
                    <a:pt x="1266" y="12698"/>
                    <a:pt x="1521" y="12732"/>
                  </a:cubicBezTo>
                  <a:cubicBezTo>
                    <a:pt x="1787" y="12776"/>
                    <a:pt x="2043" y="12832"/>
                    <a:pt x="2309" y="12876"/>
                  </a:cubicBezTo>
                  <a:cubicBezTo>
                    <a:pt x="2842" y="12954"/>
                    <a:pt x="3374" y="12987"/>
                    <a:pt x="3907" y="12987"/>
                  </a:cubicBezTo>
                  <a:cubicBezTo>
                    <a:pt x="4066" y="12989"/>
                    <a:pt x="4224" y="12989"/>
                    <a:pt x="4383" y="12989"/>
                  </a:cubicBezTo>
                  <a:cubicBezTo>
                    <a:pt x="5334" y="12989"/>
                    <a:pt x="6285" y="12965"/>
                    <a:pt x="7237" y="12965"/>
                  </a:cubicBezTo>
                  <a:cubicBezTo>
                    <a:pt x="7621" y="12965"/>
                    <a:pt x="8006" y="12970"/>
                    <a:pt x="8391" y="12970"/>
                  </a:cubicBezTo>
                  <a:cubicBezTo>
                    <a:pt x="8583" y="12970"/>
                    <a:pt x="8775" y="12968"/>
                    <a:pt x="8968" y="12965"/>
                  </a:cubicBezTo>
                  <a:cubicBezTo>
                    <a:pt x="9512" y="12943"/>
                    <a:pt x="10044" y="12887"/>
                    <a:pt x="10577" y="12820"/>
                  </a:cubicBezTo>
                  <a:cubicBezTo>
                    <a:pt x="11143" y="12754"/>
                    <a:pt x="11731" y="12721"/>
                    <a:pt x="12308" y="12721"/>
                  </a:cubicBezTo>
                  <a:cubicBezTo>
                    <a:pt x="12885" y="12743"/>
                    <a:pt x="13451" y="12809"/>
                    <a:pt x="14017" y="12920"/>
                  </a:cubicBezTo>
                  <a:cubicBezTo>
                    <a:pt x="15127" y="13120"/>
                    <a:pt x="16237" y="13287"/>
                    <a:pt x="17369" y="13398"/>
                  </a:cubicBezTo>
                  <a:cubicBezTo>
                    <a:pt x="18479" y="13509"/>
                    <a:pt x="19600" y="13564"/>
                    <a:pt x="20709" y="13564"/>
                  </a:cubicBezTo>
                  <a:cubicBezTo>
                    <a:pt x="20905" y="13557"/>
                    <a:pt x="21100" y="13553"/>
                    <a:pt x="21295" y="13553"/>
                  </a:cubicBezTo>
                  <a:cubicBezTo>
                    <a:pt x="21684" y="13553"/>
                    <a:pt x="22071" y="13568"/>
                    <a:pt x="22463" y="13597"/>
                  </a:cubicBezTo>
                  <a:cubicBezTo>
                    <a:pt x="23029" y="13653"/>
                    <a:pt x="23595" y="13742"/>
                    <a:pt x="24161" y="13797"/>
                  </a:cubicBezTo>
                  <a:cubicBezTo>
                    <a:pt x="24543" y="13830"/>
                    <a:pt x="24931" y="13850"/>
                    <a:pt x="25316" y="13850"/>
                  </a:cubicBezTo>
                  <a:cubicBezTo>
                    <a:pt x="25456" y="13850"/>
                    <a:pt x="25597" y="13847"/>
                    <a:pt x="25737" y="13842"/>
                  </a:cubicBezTo>
                  <a:cubicBezTo>
                    <a:pt x="26247" y="13830"/>
                    <a:pt x="26747" y="13764"/>
                    <a:pt x="27246" y="13664"/>
                  </a:cubicBezTo>
                  <a:cubicBezTo>
                    <a:pt x="27777" y="13550"/>
                    <a:pt x="28319" y="13521"/>
                    <a:pt x="28864" y="13521"/>
                  </a:cubicBezTo>
                  <a:cubicBezTo>
                    <a:pt x="29434" y="13521"/>
                    <a:pt x="30008" y="13553"/>
                    <a:pt x="30576" y="13553"/>
                  </a:cubicBezTo>
                  <a:cubicBezTo>
                    <a:pt x="31031" y="13553"/>
                    <a:pt x="31474" y="13531"/>
                    <a:pt x="31929" y="13509"/>
                  </a:cubicBezTo>
                  <a:cubicBezTo>
                    <a:pt x="32207" y="13497"/>
                    <a:pt x="32473" y="13464"/>
                    <a:pt x="32740" y="13420"/>
                  </a:cubicBezTo>
                  <a:cubicBezTo>
                    <a:pt x="32928" y="13364"/>
                    <a:pt x="33161" y="13287"/>
                    <a:pt x="33272" y="13087"/>
                  </a:cubicBezTo>
                  <a:cubicBezTo>
                    <a:pt x="33317" y="12987"/>
                    <a:pt x="33339" y="12865"/>
                    <a:pt x="33306" y="12754"/>
                  </a:cubicBezTo>
                  <a:cubicBezTo>
                    <a:pt x="33272" y="12554"/>
                    <a:pt x="33139" y="12465"/>
                    <a:pt x="32995" y="12332"/>
                  </a:cubicBezTo>
                  <a:cubicBezTo>
                    <a:pt x="32828" y="12144"/>
                    <a:pt x="32673" y="11944"/>
                    <a:pt x="32551" y="11733"/>
                  </a:cubicBezTo>
                  <a:cubicBezTo>
                    <a:pt x="32384" y="11500"/>
                    <a:pt x="32240" y="11256"/>
                    <a:pt x="32107" y="11012"/>
                  </a:cubicBezTo>
                  <a:cubicBezTo>
                    <a:pt x="31996" y="10790"/>
                    <a:pt x="31863" y="10579"/>
                    <a:pt x="31719" y="10379"/>
                  </a:cubicBezTo>
                  <a:cubicBezTo>
                    <a:pt x="31652" y="10279"/>
                    <a:pt x="31574" y="10201"/>
                    <a:pt x="31497" y="10124"/>
                  </a:cubicBezTo>
                  <a:cubicBezTo>
                    <a:pt x="31408" y="10046"/>
                    <a:pt x="31330" y="10002"/>
                    <a:pt x="31308" y="9880"/>
                  </a:cubicBezTo>
                  <a:cubicBezTo>
                    <a:pt x="31252" y="9691"/>
                    <a:pt x="31230" y="9558"/>
                    <a:pt x="31031" y="9491"/>
                  </a:cubicBezTo>
                  <a:cubicBezTo>
                    <a:pt x="30931" y="9458"/>
                    <a:pt x="30831" y="9447"/>
                    <a:pt x="30786" y="9336"/>
                  </a:cubicBezTo>
                  <a:cubicBezTo>
                    <a:pt x="30742" y="9225"/>
                    <a:pt x="30753" y="9114"/>
                    <a:pt x="30698" y="9003"/>
                  </a:cubicBezTo>
                  <a:cubicBezTo>
                    <a:pt x="30598" y="8792"/>
                    <a:pt x="30453" y="8603"/>
                    <a:pt x="30354" y="8381"/>
                  </a:cubicBezTo>
                  <a:cubicBezTo>
                    <a:pt x="30265" y="8159"/>
                    <a:pt x="30154" y="7949"/>
                    <a:pt x="30021" y="7760"/>
                  </a:cubicBezTo>
                  <a:cubicBezTo>
                    <a:pt x="29765" y="7394"/>
                    <a:pt x="29388" y="7138"/>
                    <a:pt x="29122" y="6772"/>
                  </a:cubicBezTo>
                  <a:cubicBezTo>
                    <a:pt x="28822" y="6328"/>
                    <a:pt x="28556" y="5873"/>
                    <a:pt x="28323" y="5396"/>
                  </a:cubicBezTo>
                  <a:cubicBezTo>
                    <a:pt x="28223" y="5196"/>
                    <a:pt x="28101" y="5008"/>
                    <a:pt x="27956" y="4830"/>
                  </a:cubicBezTo>
                  <a:cubicBezTo>
                    <a:pt x="27779" y="4641"/>
                    <a:pt x="27612" y="4453"/>
                    <a:pt x="27468" y="4242"/>
                  </a:cubicBezTo>
                  <a:cubicBezTo>
                    <a:pt x="27357" y="4053"/>
                    <a:pt x="27235" y="3864"/>
                    <a:pt x="27102" y="3687"/>
                  </a:cubicBezTo>
                  <a:cubicBezTo>
                    <a:pt x="26946" y="3509"/>
                    <a:pt x="26780" y="3343"/>
                    <a:pt x="26636" y="3154"/>
                  </a:cubicBezTo>
                  <a:cubicBezTo>
                    <a:pt x="26303" y="2721"/>
                    <a:pt x="26059" y="2211"/>
                    <a:pt x="25770" y="1745"/>
                  </a:cubicBezTo>
                  <a:cubicBezTo>
                    <a:pt x="25681" y="1578"/>
                    <a:pt x="25548" y="1423"/>
                    <a:pt x="25382" y="1323"/>
                  </a:cubicBezTo>
                  <a:cubicBezTo>
                    <a:pt x="25304" y="1290"/>
                    <a:pt x="25226" y="1268"/>
                    <a:pt x="25138" y="1256"/>
                  </a:cubicBezTo>
                  <a:cubicBezTo>
                    <a:pt x="25121" y="1260"/>
                    <a:pt x="25105" y="1261"/>
                    <a:pt x="25089" y="1261"/>
                  </a:cubicBezTo>
                  <a:cubicBezTo>
                    <a:pt x="25050" y="1261"/>
                    <a:pt x="25014" y="1253"/>
                    <a:pt x="24982" y="1245"/>
                  </a:cubicBezTo>
                  <a:cubicBezTo>
                    <a:pt x="24916" y="1212"/>
                    <a:pt x="24949" y="1201"/>
                    <a:pt x="24993" y="1145"/>
                  </a:cubicBezTo>
                  <a:cubicBezTo>
                    <a:pt x="25093" y="1046"/>
                    <a:pt x="25160" y="912"/>
                    <a:pt x="25015" y="813"/>
                  </a:cubicBezTo>
                  <a:cubicBezTo>
                    <a:pt x="24960" y="768"/>
                    <a:pt x="24893" y="746"/>
                    <a:pt x="24827" y="724"/>
                  </a:cubicBezTo>
                  <a:cubicBezTo>
                    <a:pt x="24716" y="657"/>
                    <a:pt x="24627" y="579"/>
                    <a:pt x="24549" y="480"/>
                  </a:cubicBezTo>
                  <a:cubicBezTo>
                    <a:pt x="24416" y="324"/>
                    <a:pt x="24239" y="191"/>
                    <a:pt x="24039" y="124"/>
                  </a:cubicBezTo>
                  <a:cubicBezTo>
                    <a:pt x="23865" y="86"/>
                    <a:pt x="23692" y="56"/>
                    <a:pt x="23511" y="56"/>
                  </a:cubicBezTo>
                  <a:cubicBezTo>
                    <a:pt x="23484" y="56"/>
                    <a:pt x="23456" y="56"/>
                    <a:pt x="23428" y="58"/>
                  </a:cubicBezTo>
                  <a:cubicBezTo>
                    <a:pt x="23256" y="51"/>
                    <a:pt x="23083" y="48"/>
                    <a:pt x="22910" y="48"/>
                  </a:cubicBezTo>
                  <a:cubicBezTo>
                    <a:pt x="22524" y="48"/>
                    <a:pt x="22135" y="61"/>
                    <a:pt x="21753" y="69"/>
                  </a:cubicBezTo>
                  <a:cubicBezTo>
                    <a:pt x="21709" y="70"/>
                    <a:pt x="21666" y="70"/>
                    <a:pt x="21623" y="70"/>
                  </a:cubicBezTo>
                  <a:cubicBezTo>
                    <a:pt x="21105" y="70"/>
                    <a:pt x="20612" y="13"/>
                    <a:pt x="20110" y="13"/>
                  </a:cubicBezTo>
                  <a:cubicBezTo>
                    <a:pt x="20071" y="12"/>
                    <a:pt x="20032" y="11"/>
                    <a:pt x="19994" y="11"/>
                  </a:cubicBezTo>
                  <a:cubicBezTo>
                    <a:pt x="19799" y="11"/>
                    <a:pt x="19605" y="34"/>
                    <a:pt x="19411" y="80"/>
                  </a:cubicBezTo>
                  <a:cubicBezTo>
                    <a:pt x="19262" y="108"/>
                    <a:pt x="19081" y="215"/>
                    <a:pt x="18921" y="215"/>
                  </a:cubicBezTo>
                  <a:cubicBezTo>
                    <a:pt x="18891" y="215"/>
                    <a:pt x="18862" y="211"/>
                    <a:pt x="18834" y="202"/>
                  </a:cubicBezTo>
                  <a:cubicBezTo>
                    <a:pt x="18756" y="169"/>
                    <a:pt x="18701" y="124"/>
                    <a:pt x="18612" y="102"/>
                  </a:cubicBezTo>
                  <a:cubicBezTo>
                    <a:pt x="18501" y="80"/>
                    <a:pt x="18390" y="69"/>
                    <a:pt x="18268" y="69"/>
                  </a:cubicBezTo>
                  <a:cubicBezTo>
                    <a:pt x="17990" y="58"/>
                    <a:pt x="17735" y="13"/>
                    <a:pt x="17458" y="2"/>
                  </a:cubicBezTo>
                  <a:cubicBezTo>
                    <a:pt x="17411" y="1"/>
                    <a:pt x="17363" y="1"/>
                    <a:pt x="17316"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5"/>
            <p:cNvSpPr/>
            <p:nvPr/>
          </p:nvSpPr>
          <p:spPr>
            <a:xfrm>
              <a:off x="1489733" y="4038287"/>
              <a:ext cx="1579316" cy="438323"/>
            </a:xfrm>
            <a:custGeom>
              <a:avLst/>
              <a:gdLst/>
              <a:ahLst/>
              <a:cxnLst/>
              <a:rect l="l" t="t" r="r" b="b"/>
              <a:pathLst>
                <a:path w="34305" h="9521" extrusionOk="0">
                  <a:moveTo>
                    <a:pt x="17021" y="0"/>
                  </a:moveTo>
                  <a:cubicBezTo>
                    <a:pt x="16908" y="0"/>
                    <a:pt x="16794" y="5"/>
                    <a:pt x="16681" y="16"/>
                  </a:cubicBezTo>
                  <a:cubicBezTo>
                    <a:pt x="16115" y="83"/>
                    <a:pt x="15404" y="194"/>
                    <a:pt x="14883" y="460"/>
                  </a:cubicBezTo>
                  <a:cubicBezTo>
                    <a:pt x="14503" y="654"/>
                    <a:pt x="14284" y="950"/>
                    <a:pt x="13948" y="950"/>
                  </a:cubicBezTo>
                  <a:cubicBezTo>
                    <a:pt x="13841" y="950"/>
                    <a:pt x="13723" y="920"/>
                    <a:pt x="13584" y="848"/>
                  </a:cubicBezTo>
                  <a:cubicBezTo>
                    <a:pt x="13407" y="748"/>
                    <a:pt x="13407" y="438"/>
                    <a:pt x="13151" y="316"/>
                  </a:cubicBezTo>
                  <a:cubicBezTo>
                    <a:pt x="13036" y="264"/>
                    <a:pt x="12933" y="248"/>
                    <a:pt x="12831" y="248"/>
                  </a:cubicBezTo>
                  <a:cubicBezTo>
                    <a:pt x="12668" y="248"/>
                    <a:pt x="12510" y="291"/>
                    <a:pt x="12319" y="305"/>
                  </a:cubicBezTo>
                  <a:cubicBezTo>
                    <a:pt x="11620" y="327"/>
                    <a:pt x="10976" y="382"/>
                    <a:pt x="10299" y="438"/>
                  </a:cubicBezTo>
                  <a:cubicBezTo>
                    <a:pt x="10194" y="448"/>
                    <a:pt x="10091" y="452"/>
                    <a:pt x="9990" y="452"/>
                  </a:cubicBezTo>
                  <a:cubicBezTo>
                    <a:pt x="9068" y="452"/>
                    <a:pt x="8282" y="79"/>
                    <a:pt x="7301" y="79"/>
                  </a:cubicBezTo>
                  <a:cubicBezTo>
                    <a:pt x="7193" y="79"/>
                    <a:pt x="7083" y="84"/>
                    <a:pt x="6970" y="94"/>
                  </a:cubicBezTo>
                  <a:cubicBezTo>
                    <a:pt x="6269" y="156"/>
                    <a:pt x="5685" y="222"/>
                    <a:pt x="5083" y="222"/>
                  </a:cubicBezTo>
                  <a:cubicBezTo>
                    <a:pt x="4618" y="222"/>
                    <a:pt x="4143" y="183"/>
                    <a:pt x="3596" y="71"/>
                  </a:cubicBezTo>
                  <a:cubicBezTo>
                    <a:pt x="3391" y="30"/>
                    <a:pt x="3124" y="7"/>
                    <a:pt x="2832" y="7"/>
                  </a:cubicBezTo>
                  <a:cubicBezTo>
                    <a:pt x="2017" y="7"/>
                    <a:pt x="1009" y="189"/>
                    <a:pt x="633" y="671"/>
                  </a:cubicBezTo>
                  <a:cubicBezTo>
                    <a:pt x="0" y="1481"/>
                    <a:pt x="256" y="2957"/>
                    <a:pt x="311" y="3900"/>
                  </a:cubicBezTo>
                  <a:cubicBezTo>
                    <a:pt x="378" y="5221"/>
                    <a:pt x="189" y="6575"/>
                    <a:pt x="455" y="7884"/>
                  </a:cubicBezTo>
                  <a:cubicBezTo>
                    <a:pt x="725" y="9209"/>
                    <a:pt x="1726" y="9520"/>
                    <a:pt x="2873" y="9520"/>
                  </a:cubicBezTo>
                  <a:cubicBezTo>
                    <a:pt x="3235" y="9520"/>
                    <a:pt x="3612" y="9489"/>
                    <a:pt x="3984" y="9449"/>
                  </a:cubicBezTo>
                  <a:cubicBezTo>
                    <a:pt x="4406" y="9405"/>
                    <a:pt x="5050" y="9449"/>
                    <a:pt x="5438" y="9316"/>
                  </a:cubicBezTo>
                  <a:cubicBezTo>
                    <a:pt x="5993" y="9116"/>
                    <a:pt x="5738" y="8672"/>
                    <a:pt x="6182" y="8351"/>
                  </a:cubicBezTo>
                  <a:cubicBezTo>
                    <a:pt x="6459" y="9183"/>
                    <a:pt x="6404" y="9261"/>
                    <a:pt x="7247" y="9316"/>
                  </a:cubicBezTo>
                  <a:cubicBezTo>
                    <a:pt x="7525" y="9338"/>
                    <a:pt x="7802" y="9349"/>
                    <a:pt x="8080" y="9349"/>
                  </a:cubicBezTo>
                  <a:cubicBezTo>
                    <a:pt x="8357" y="9349"/>
                    <a:pt x="8635" y="9338"/>
                    <a:pt x="8912" y="9316"/>
                  </a:cubicBezTo>
                  <a:cubicBezTo>
                    <a:pt x="10155" y="9194"/>
                    <a:pt x="11431" y="9249"/>
                    <a:pt x="12719" y="9183"/>
                  </a:cubicBezTo>
                  <a:cubicBezTo>
                    <a:pt x="13540" y="9142"/>
                    <a:pt x="14361" y="9129"/>
                    <a:pt x="15184" y="9129"/>
                  </a:cubicBezTo>
                  <a:cubicBezTo>
                    <a:pt x="16829" y="9129"/>
                    <a:pt x="18478" y="9183"/>
                    <a:pt x="20143" y="9183"/>
                  </a:cubicBezTo>
                  <a:cubicBezTo>
                    <a:pt x="22008" y="9183"/>
                    <a:pt x="23894" y="9249"/>
                    <a:pt x="25748" y="9249"/>
                  </a:cubicBezTo>
                  <a:cubicBezTo>
                    <a:pt x="26338" y="9249"/>
                    <a:pt x="26858" y="9199"/>
                    <a:pt x="27389" y="9199"/>
                  </a:cubicBezTo>
                  <a:cubicBezTo>
                    <a:pt x="27757" y="9199"/>
                    <a:pt x="28129" y="9223"/>
                    <a:pt x="28533" y="9305"/>
                  </a:cubicBezTo>
                  <a:cubicBezTo>
                    <a:pt x="28785" y="9352"/>
                    <a:pt x="29160" y="9427"/>
                    <a:pt x="29488" y="9427"/>
                  </a:cubicBezTo>
                  <a:cubicBezTo>
                    <a:pt x="29622" y="9427"/>
                    <a:pt x="29748" y="9415"/>
                    <a:pt x="29854" y="9383"/>
                  </a:cubicBezTo>
                  <a:cubicBezTo>
                    <a:pt x="30298" y="9261"/>
                    <a:pt x="30353" y="8828"/>
                    <a:pt x="30764" y="8794"/>
                  </a:cubicBezTo>
                  <a:cubicBezTo>
                    <a:pt x="31016" y="9224"/>
                    <a:pt x="31532" y="9410"/>
                    <a:pt x="32074" y="9410"/>
                  </a:cubicBezTo>
                  <a:cubicBezTo>
                    <a:pt x="32652" y="9410"/>
                    <a:pt x="33261" y="9199"/>
                    <a:pt x="33616" y="8850"/>
                  </a:cubicBezTo>
                  <a:cubicBezTo>
                    <a:pt x="34304" y="8184"/>
                    <a:pt x="34038" y="6597"/>
                    <a:pt x="33949" y="5765"/>
                  </a:cubicBezTo>
                  <a:cubicBezTo>
                    <a:pt x="33893" y="5188"/>
                    <a:pt x="33760" y="4644"/>
                    <a:pt x="33816" y="4033"/>
                  </a:cubicBezTo>
                  <a:cubicBezTo>
                    <a:pt x="33838" y="3778"/>
                    <a:pt x="33971" y="3445"/>
                    <a:pt x="33949" y="3212"/>
                  </a:cubicBezTo>
                  <a:cubicBezTo>
                    <a:pt x="33916" y="2946"/>
                    <a:pt x="33616" y="2779"/>
                    <a:pt x="33583" y="2613"/>
                  </a:cubicBezTo>
                  <a:cubicBezTo>
                    <a:pt x="33494" y="2113"/>
                    <a:pt x="34016" y="1947"/>
                    <a:pt x="33694" y="1259"/>
                  </a:cubicBezTo>
                  <a:cubicBezTo>
                    <a:pt x="33494" y="804"/>
                    <a:pt x="33150" y="449"/>
                    <a:pt x="32706" y="227"/>
                  </a:cubicBezTo>
                  <a:cubicBezTo>
                    <a:pt x="32360" y="79"/>
                    <a:pt x="31939" y="25"/>
                    <a:pt x="31484" y="25"/>
                  </a:cubicBezTo>
                  <a:cubicBezTo>
                    <a:pt x="30409" y="25"/>
                    <a:pt x="29148" y="324"/>
                    <a:pt x="28267" y="371"/>
                  </a:cubicBezTo>
                  <a:cubicBezTo>
                    <a:pt x="27827" y="386"/>
                    <a:pt x="27388" y="393"/>
                    <a:pt x="26949" y="393"/>
                  </a:cubicBezTo>
                  <a:cubicBezTo>
                    <a:pt x="26034" y="393"/>
                    <a:pt x="25119" y="361"/>
                    <a:pt x="24205" y="293"/>
                  </a:cubicBezTo>
                  <a:cubicBezTo>
                    <a:pt x="23871" y="277"/>
                    <a:pt x="23533" y="270"/>
                    <a:pt x="23195" y="270"/>
                  </a:cubicBezTo>
                  <a:cubicBezTo>
                    <a:pt x="22197" y="270"/>
                    <a:pt x="21190" y="330"/>
                    <a:pt x="20221" y="371"/>
                  </a:cubicBezTo>
                  <a:cubicBezTo>
                    <a:pt x="20158" y="374"/>
                    <a:pt x="20096" y="375"/>
                    <a:pt x="20034" y="375"/>
                  </a:cubicBezTo>
                  <a:cubicBezTo>
                    <a:pt x="18992" y="375"/>
                    <a:pt x="18017" y="0"/>
                    <a:pt x="17021" y="0"/>
                  </a:cubicBezTo>
                  <a:close/>
                </a:path>
              </a:pathLst>
            </a:custGeom>
            <a:solidFill>
              <a:srgbClr val="F7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5"/>
            <p:cNvSpPr/>
            <p:nvPr/>
          </p:nvSpPr>
          <p:spPr>
            <a:xfrm>
              <a:off x="1719638" y="3596016"/>
              <a:ext cx="997356" cy="398639"/>
            </a:xfrm>
            <a:custGeom>
              <a:avLst/>
              <a:gdLst/>
              <a:ahLst/>
              <a:cxnLst/>
              <a:rect l="l" t="t" r="r" b="b"/>
              <a:pathLst>
                <a:path w="21664" h="8659" extrusionOk="0">
                  <a:moveTo>
                    <a:pt x="16254" y="1"/>
                  </a:moveTo>
                  <a:cubicBezTo>
                    <a:pt x="15220" y="1"/>
                    <a:pt x="14199" y="178"/>
                    <a:pt x="13229" y="523"/>
                  </a:cubicBezTo>
                  <a:lnTo>
                    <a:pt x="13140" y="434"/>
                  </a:lnTo>
                  <a:cubicBezTo>
                    <a:pt x="13001" y="428"/>
                    <a:pt x="12866" y="425"/>
                    <a:pt x="12735" y="425"/>
                  </a:cubicBezTo>
                  <a:cubicBezTo>
                    <a:pt x="9205" y="425"/>
                    <a:pt x="8383" y="2520"/>
                    <a:pt x="8191" y="3408"/>
                  </a:cubicBezTo>
                  <a:cubicBezTo>
                    <a:pt x="7436" y="3264"/>
                    <a:pt x="6670" y="3186"/>
                    <a:pt x="5893" y="3186"/>
                  </a:cubicBezTo>
                  <a:cubicBezTo>
                    <a:pt x="2642" y="3186"/>
                    <a:pt x="0" y="4418"/>
                    <a:pt x="0" y="5927"/>
                  </a:cubicBezTo>
                  <a:cubicBezTo>
                    <a:pt x="0" y="7437"/>
                    <a:pt x="2631" y="8657"/>
                    <a:pt x="5893" y="8657"/>
                  </a:cubicBezTo>
                  <a:cubicBezTo>
                    <a:pt x="5934" y="8658"/>
                    <a:pt x="5974" y="8658"/>
                    <a:pt x="6014" y="8658"/>
                  </a:cubicBezTo>
                  <a:cubicBezTo>
                    <a:pt x="7016" y="8658"/>
                    <a:pt x="8007" y="8525"/>
                    <a:pt x="8968" y="8258"/>
                  </a:cubicBezTo>
                  <a:cubicBezTo>
                    <a:pt x="12253" y="7648"/>
                    <a:pt x="16348" y="5472"/>
                    <a:pt x="16348" y="5472"/>
                  </a:cubicBezTo>
                  <a:cubicBezTo>
                    <a:pt x="19278" y="5472"/>
                    <a:pt x="21664" y="4252"/>
                    <a:pt x="21664" y="2742"/>
                  </a:cubicBezTo>
                  <a:cubicBezTo>
                    <a:pt x="21664" y="1222"/>
                    <a:pt x="19278" y="1"/>
                    <a:pt x="16348" y="1"/>
                  </a:cubicBezTo>
                  <a:cubicBezTo>
                    <a:pt x="16316" y="1"/>
                    <a:pt x="16285" y="1"/>
                    <a:pt x="16254" y="1"/>
                  </a:cubicBezTo>
                  <a:close/>
                </a:path>
              </a:pathLst>
            </a:custGeom>
            <a:solidFill>
              <a:srgbClr val="E07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15"/>
            <p:cNvGrpSpPr/>
            <p:nvPr/>
          </p:nvGrpSpPr>
          <p:grpSpPr>
            <a:xfrm>
              <a:off x="863773" y="534579"/>
              <a:ext cx="2065622" cy="3416125"/>
              <a:chOff x="5967161" y="1382779"/>
              <a:chExt cx="1600513" cy="2646928"/>
            </a:xfrm>
          </p:grpSpPr>
          <p:sp>
            <p:nvSpPr>
              <p:cNvPr id="57" name="Google Shape;57;p15"/>
              <p:cNvSpPr/>
              <p:nvPr/>
            </p:nvSpPr>
            <p:spPr>
              <a:xfrm>
                <a:off x="5978254" y="1640530"/>
                <a:ext cx="1589420" cy="2389177"/>
              </a:xfrm>
              <a:custGeom>
                <a:avLst/>
                <a:gdLst/>
                <a:ahLst/>
                <a:cxnLst/>
                <a:rect l="l" t="t" r="r" b="b"/>
                <a:pathLst>
                  <a:path w="44559" h="66980" extrusionOk="0">
                    <a:moveTo>
                      <a:pt x="3085" y="2443"/>
                    </a:moveTo>
                    <a:lnTo>
                      <a:pt x="3096" y="2487"/>
                    </a:lnTo>
                    <a:lnTo>
                      <a:pt x="2775" y="3464"/>
                    </a:lnTo>
                    <a:lnTo>
                      <a:pt x="2175" y="2842"/>
                    </a:lnTo>
                    <a:cubicBezTo>
                      <a:pt x="2486" y="2720"/>
                      <a:pt x="2797" y="2587"/>
                      <a:pt x="3085" y="2443"/>
                    </a:cubicBezTo>
                    <a:close/>
                    <a:moveTo>
                      <a:pt x="29543" y="45580"/>
                    </a:moveTo>
                    <a:lnTo>
                      <a:pt x="29787" y="45636"/>
                    </a:lnTo>
                    <a:lnTo>
                      <a:pt x="30053" y="45669"/>
                    </a:lnTo>
                    <a:lnTo>
                      <a:pt x="30375" y="45669"/>
                    </a:lnTo>
                    <a:lnTo>
                      <a:pt x="30575" y="45647"/>
                    </a:lnTo>
                    <a:lnTo>
                      <a:pt x="30653" y="45647"/>
                    </a:lnTo>
                    <a:lnTo>
                      <a:pt x="30586" y="45924"/>
                    </a:lnTo>
                    <a:lnTo>
                      <a:pt x="30497" y="46302"/>
                    </a:lnTo>
                    <a:lnTo>
                      <a:pt x="30431" y="46612"/>
                    </a:lnTo>
                    <a:lnTo>
                      <a:pt x="30342" y="47178"/>
                    </a:lnTo>
                    <a:lnTo>
                      <a:pt x="30286" y="47533"/>
                    </a:lnTo>
                    <a:lnTo>
                      <a:pt x="30231" y="47933"/>
                    </a:lnTo>
                    <a:lnTo>
                      <a:pt x="30198" y="48099"/>
                    </a:lnTo>
                    <a:lnTo>
                      <a:pt x="30120" y="47755"/>
                    </a:lnTo>
                    <a:lnTo>
                      <a:pt x="30009" y="47200"/>
                    </a:lnTo>
                    <a:lnTo>
                      <a:pt x="29898" y="46779"/>
                    </a:lnTo>
                    <a:lnTo>
                      <a:pt x="29798" y="46390"/>
                    </a:lnTo>
                    <a:lnTo>
                      <a:pt x="29643" y="45891"/>
                    </a:lnTo>
                    <a:lnTo>
                      <a:pt x="29543" y="45580"/>
                    </a:lnTo>
                    <a:close/>
                    <a:moveTo>
                      <a:pt x="9667" y="0"/>
                    </a:moveTo>
                    <a:cubicBezTo>
                      <a:pt x="9526" y="0"/>
                      <a:pt x="9400" y="23"/>
                      <a:pt x="9400" y="23"/>
                    </a:cubicBezTo>
                    <a:cubicBezTo>
                      <a:pt x="9117" y="23"/>
                      <a:pt x="8917" y="21"/>
                      <a:pt x="8768" y="21"/>
                    </a:cubicBezTo>
                    <a:cubicBezTo>
                      <a:pt x="8433" y="21"/>
                      <a:pt x="8353" y="32"/>
                      <a:pt x="8146" y="101"/>
                    </a:cubicBezTo>
                    <a:cubicBezTo>
                      <a:pt x="7676" y="261"/>
                      <a:pt x="7347" y="291"/>
                      <a:pt x="7077" y="291"/>
                    </a:cubicBezTo>
                    <a:cubicBezTo>
                      <a:pt x="6917" y="291"/>
                      <a:pt x="6778" y="281"/>
                      <a:pt x="6643" y="281"/>
                    </a:cubicBezTo>
                    <a:cubicBezTo>
                      <a:pt x="6582" y="281"/>
                      <a:pt x="6521" y="283"/>
                      <a:pt x="6459" y="290"/>
                    </a:cubicBezTo>
                    <a:cubicBezTo>
                      <a:pt x="5949" y="334"/>
                      <a:pt x="5682" y="1144"/>
                      <a:pt x="5682" y="1144"/>
                    </a:cubicBezTo>
                    <a:cubicBezTo>
                      <a:pt x="5658" y="1148"/>
                      <a:pt x="5634" y="1149"/>
                      <a:pt x="5609" y="1149"/>
                    </a:cubicBezTo>
                    <a:cubicBezTo>
                      <a:pt x="5323" y="1149"/>
                      <a:pt x="4994" y="933"/>
                      <a:pt x="4994" y="933"/>
                    </a:cubicBezTo>
                    <a:cubicBezTo>
                      <a:pt x="4619" y="709"/>
                      <a:pt x="4417" y="626"/>
                      <a:pt x="4255" y="626"/>
                    </a:cubicBezTo>
                    <a:cubicBezTo>
                      <a:pt x="4167" y="626"/>
                      <a:pt x="4092" y="650"/>
                      <a:pt x="4006" y="689"/>
                    </a:cubicBezTo>
                    <a:cubicBezTo>
                      <a:pt x="3829" y="789"/>
                      <a:pt x="3707" y="955"/>
                      <a:pt x="3662" y="1144"/>
                    </a:cubicBezTo>
                    <a:cubicBezTo>
                      <a:pt x="3662" y="1144"/>
                      <a:pt x="3519" y="1091"/>
                      <a:pt x="3438" y="1091"/>
                    </a:cubicBezTo>
                    <a:cubicBezTo>
                      <a:pt x="3420" y="1091"/>
                      <a:pt x="3406" y="1094"/>
                      <a:pt x="3396" y="1100"/>
                    </a:cubicBezTo>
                    <a:cubicBezTo>
                      <a:pt x="3218" y="1244"/>
                      <a:pt x="3019" y="1355"/>
                      <a:pt x="2808" y="1444"/>
                    </a:cubicBezTo>
                    <a:cubicBezTo>
                      <a:pt x="2748" y="1439"/>
                      <a:pt x="2689" y="1437"/>
                      <a:pt x="2630" y="1437"/>
                    </a:cubicBezTo>
                    <a:cubicBezTo>
                      <a:pt x="2257" y="1437"/>
                      <a:pt x="1889" y="1527"/>
                      <a:pt x="1554" y="1699"/>
                    </a:cubicBezTo>
                    <a:cubicBezTo>
                      <a:pt x="1299" y="1810"/>
                      <a:pt x="866" y="2021"/>
                      <a:pt x="555" y="2121"/>
                    </a:cubicBezTo>
                    <a:cubicBezTo>
                      <a:pt x="211" y="2232"/>
                      <a:pt x="0" y="2509"/>
                      <a:pt x="0" y="2720"/>
                    </a:cubicBezTo>
                    <a:cubicBezTo>
                      <a:pt x="0" y="2875"/>
                      <a:pt x="33" y="3031"/>
                      <a:pt x="89" y="3175"/>
                    </a:cubicBezTo>
                    <a:cubicBezTo>
                      <a:pt x="233" y="3397"/>
                      <a:pt x="400" y="3597"/>
                      <a:pt x="588" y="3785"/>
                    </a:cubicBezTo>
                    <a:cubicBezTo>
                      <a:pt x="633" y="4085"/>
                      <a:pt x="921" y="4740"/>
                      <a:pt x="866" y="5062"/>
                    </a:cubicBezTo>
                    <a:cubicBezTo>
                      <a:pt x="677" y="6149"/>
                      <a:pt x="622" y="8313"/>
                      <a:pt x="622" y="8313"/>
                    </a:cubicBezTo>
                    <a:cubicBezTo>
                      <a:pt x="222" y="9246"/>
                      <a:pt x="200" y="9301"/>
                      <a:pt x="200" y="9634"/>
                    </a:cubicBezTo>
                    <a:cubicBezTo>
                      <a:pt x="200" y="10078"/>
                      <a:pt x="511" y="10999"/>
                      <a:pt x="511" y="10999"/>
                    </a:cubicBezTo>
                    <a:cubicBezTo>
                      <a:pt x="511" y="10999"/>
                      <a:pt x="377" y="12775"/>
                      <a:pt x="344" y="13374"/>
                    </a:cubicBezTo>
                    <a:cubicBezTo>
                      <a:pt x="289" y="14273"/>
                      <a:pt x="255" y="16082"/>
                      <a:pt x="211" y="16992"/>
                    </a:cubicBezTo>
                    <a:cubicBezTo>
                      <a:pt x="155" y="18546"/>
                      <a:pt x="588" y="19966"/>
                      <a:pt x="910" y="20921"/>
                    </a:cubicBezTo>
                    <a:cubicBezTo>
                      <a:pt x="1077" y="21398"/>
                      <a:pt x="1731" y="22929"/>
                      <a:pt x="2031" y="23584"/>
                    </a:cubicBezTo>
                    <a:cubicBezTo>
                      <a:pt x="2364" y="24372"/>
                      <a:pt x="2886" y="25060"/>
                      <a:pt x="3540" y="25615"/>
                    </a:cubicBezTo>
                    <a:cubicBezTo>
                      <a:pt x="3973" y="25959"/>
                      <a:pt x="4928" y="26536"/>
                      <a:pt x="5394" y="26858"/>
                    </a:cubicBezTo>
                    <a:cubicBezTo>
                      <a:pt x="5921" y="27230"/>
                      <a:pt x="6338" y="27372"/>
                      <a:pt x="6675" y="27372"/>
                    </a:cubicBezTo>
                    <a:cubicBezTo>
                      <a:pt x="7474" y="27372"/>
                      <a:pt x="7829" y="26579"/>
                      <a:pt x="8157" y="26181"/>
                    </a:cubicBezTo>
                    <a:cubicBezTo>
                      <a:pt x="8579" y="25682"/>
                      <a:pt x="9389" y="24516"/>
                      <a:pt x="9999" y="23939"/>
                    </a:cubicBezTo>
                    <a:cubicBezTo>
                      <a:pt x="11131" y="22596"/>
                      <a:pt x="11897" y="20100"/>
                      <a:pt x="11897" y="20099"/>
                    </a:cubicBezTo>
                    <a:lnTo>
                      <a:pt x="11897" y="20099"/>
                    </a:lnTo>
                    <a:cubicBezTo>
                      <a:pt x="11808" y="20699"/>
                      <a:pt x="12108" y="21942"/>
                      <a:pt x="12241" y="22552"/>
                    </a:cubicBezTo>
                    <a:cubicBezTo>
                      <a:pt x="12374" y="23196"/>
                      <a:pt x="13129" y="25171"/>
                      <a:pt x="13440" y="26037"/>
                    </a:cubicBezTo>
                    <a:cubicBezTo>
                      <a:pt x="14061" y="27713"/>
                      <a:pt x="14549" y="28112"/>
                      <a:pt x="14993" y="28756"/>
                    </a:cubicBezTo>
                    <a:cubicBezTo>
                      <a:pt x="16070" y="30343"/>
                      <a:pt x="15781" y="30787"/>
                      <a:pt x="15770" y="31508"/>
                    </a:cubicBezTo>
                    <a:cubicBezTo>
                      <a:pt x="15748" y="32518"/>
                      <a:pt x="15915" y="33528"/>
                      <a:pt x="16247" y="34471"/>
                    </a:cubicBezTo>
                    <a:cubicBezTo>
                      <a:pt x="16769" y="36036"/>
                      <a:pt x="16569" y="36091"/>
                      <a:pt x="16425" y="36546"/>
                    </a:cubicBezTo>
                    <a:cubicBezTo>
                      <a:pt x="15948" y="38045"/>
                      <a:pt x="15903" y="38910"/>
                      <a:pt x="15937" y="39665"/>
                    </a:cubicBezTo>
                    <a:cubicBezTo>
                      <a:pt x="15959" y="39976"/>
                      <a:pt x="16247" y="41585"/>
                      <a:pt x="16336" y="42229"/>
                    </a:cubicBezTo>
                    <a:cubicBezTo>
                      <a:pt x="16436" y="42961"/>
                      <a:pt x="16059" y="44504"/>
                      <a:pt x="15859" y="45247"/>
                    </a:cubicBezTo>
                    <a:cubicBezTo>
                      <a:pt x="15349" y="47223"/>
                      <a:pt x="15726" y="48876"/>
                      <a:pt x="15903" y="50064"/>
                    </a:cubicBezTo>
                    <a:cubicBezTo>
                      <a:pt x="15970" y="50497"/>
                      <a:pt x="16425" y="53038"/>
                      <a:pt x="16714" y="53992"/>
                    </a:cubicBezTo>
                    <a:cubicBezTo>
                      <a:pt x="16769" y="54214"/>
                      <a:pt x="17490" y="56312"/>
                      <a:pt x="17712" y="57089"/>
                    </a:cubicBezTo>
                    <a:cubicBezTo>
                      <a:pt x="17968" y="57988"/>
                      <a:pt x="18434" y="59974"/>
                      <a:pt x="18700" y="60929"/>
                    </a:cubicBezTo>
                    <a:cubicBezTo>
                      <a:pt x="19355" y="63193"/>
                      <a:pt x="19532" y="63204"/>
                      <a:pt x="19954" y="63892"/>
                    </a:cubicBezTo>
                    <a:cubicBezTo>
                      <a:pt x="20376" y="64613"/>
                      <a:pt x="21075" y="65612"/>
                      <a:pt x="21464" y="66178"/>
                    </a:cubicBezTo>
                    <a:cubicBezTo>
                      <a:pt x="21907" y="66828"/>
                      <a:pt x="23139" y="66979"/>
                      <a:pt x="23845" y="66979"/>
                    </a:cubicBezTo>
                    <a:cubicBezTo>
                      <a:pt x="23898" y="66979"/>
                      <a:pt x="23947" y="66979"/>
                      <a:pt x="23994" y="66977"/>
                    </a:cubicBezTo>
                    <a:cubicBezTo>
                      <a:pt x="25570" y="66844"/>
                      <a:pt x="25703" y="66600"/>
                      <a:pt x="26236" y="66222"/>
                    </a:cubicBezTo>
                    <a:cubicBezTo>
                      <a:pt x="27357" y="65146"/>
                      <a:pt x="27423" y="64691"/>
                      <a:pt x="27667" y="64114"/>
                    </a:cubicBezTo>
                    <a:cubicBezTo>
                      <a:pt x="27911" y="63526"/>
                      <a:pt x="28022" y="62505"/>
                      <a:pt x="28045" y="61961"/>
                    </a:cubicBezTo>
                    <a:cubicBezTo>
                      <a:pt x="28067" y="61661"/>
                      <a:pt x="28233" y="60041"/>
                      <a:pt x="28344" y="59419"/>
                    </a:cubicBezTo>
                    <a:cubicBezTo>
                      <a:pt x="28511" y="58587"/>
                      <a:pt x="28877" y="57699"/>
                      <a:pt x="29088" y="57133"/>
                    </a:cubicBezTo>
                    <a:cubicBezTo>
                      <a:pt x="29221" y="56745"/>
                      <a:pt x="29776" y="54769"/>
                      <a:pt x="29776" y="54769"/>
                    </a:cubicBezTo>
                    <a:cubicBezTo>
                      <a:pt x="29776" y="54769"/>
                      <a:pt x="29942" y="55857"/>
                      <a:pt x="29987" y="56223"/>
                    </a:cubicBezTo>
                    <a:cubicBezTo>
                      <a:pt x="30120" y="57067"/>
                      <a:pt x="30320" y="57888"/>
                      <a:pt x="30597" y="58687"/>
                    </a:cubicBezTo>
                    <a:cubicBezTo>
                      <a:pt x="30841" y="59497"/>
                      <a:pt x="30897" y="60363"/>
                      <a:pt x="31030" y="60929"/>
                    </a:cubicBezTo>
                    <a:cubicBezTo>
                      <a:pt x="31663" y="62871"/>
                      <a:pt x="32018" y="63004"/>
                      <a:pt x="32573" y="63381"/>
                    </a:cubicBezTo>
                    <a:cubicBezTo>
                      <a:pt x="33656" y="63914"/>
                      <a:pt x="34352" y="64059"/>
                      <a:pt x="34895" y="64059"/>
                    </a:cubicBezTo>
                    <a:cubicBezTo>
                      <a:pt x="35360" y="64059"/>
                      <a:pt x="35713" y="63953"/>
                      <a:pt x="36102" y="63892"/>
                    </a:cubicBezTo>
                    <a:cubicBezTo>
                      <a:pt x="37456" y="63448"/>
                      <a:pt x="37999" y="62693"/>
                      <a:pt x="38299" y="62038"/>
                    </a:cubicBezTo>
                    <a:cubicBezTo>
                      <a:pt x="38366" y="61916"/>
                      <a:pt x="40086" y="58609"/>
                      <a:pt x="40718" y="57477"/>
                    </a:cubicBezTo>
                    <a:cubicBezTo>
                      <a:pt x="41662" y="55413"/>
                      <a:pt x="42028" y="54459"/>
                      <a:pt x="42183" y="53382"/>
                    </a:cubicBezTo>
                    <a:cubicBezTo>
                      <a:pt x="42283" y="52661"/>
                      <a:pt x="42605" y="50818"/>
                      <a:pt x="42827" y="49986"/>
                    </a:cubicBezTo>
                    <a:cubicBezTo>
                      <a:pt x="43138" y="48543"/>
                      <a:pt x="43382" y="46224"/>
                      <a:pt x="43648" y="44859"/>
                    </a:cubicBezTo>
                    <a:cubicBezTo>
                      <a:pt x="44558" y="41796"/>
                      <a:pt x="44325" y="40309"/>
                      <a:pt x="44026" y="38822"/>
                    </a:cubicBezTo>
                    <a:cubicBezTo>
                      <a:pt x="43671" y="37024"/>
                      <a:pt x="43238" y="36214"/>
                      <a:pt x="42694" y="35170"/>
                    </a:cubicBezTo>
                    <a:cubicBezTo>
                      <a:pt x="42017" y="33861"/>
                      <a:pt x="41595" y="32851"/>
                      <a:pt x="40752" y="32407"/>
                    </a:cubicBezTo>
                    <a:cubicBezTo>
                      <a:pt x="39875" y="31952"/>
                      <a:pt x="39675" y="31408"/>
                      <a:pt x="39331" y="30898"/>
                    </a:cubicBezTo>
                    <a:cubicBezTo>
                      <a:pt x="38676" y="29743"/>
                      <a:pt x="37667" y="28811"/>
                      <a:pt x="36446" y="28267"/>
                    </a:cubicBezTo>
                    <a:cubicBezTo>
                      <a:pt x="35769" y="27979"/>
                      <a:pt x="35491" y="27701"/>
                      <a:pt x="35280" y="27402"/>
                    </a:cubicBezTo>
                    <a:cubicBezTo>
                      <a:pt x="35047" y="27080"/>
                      <a:pt x="34681" y="26181"/>
                      <a:pt x="34426" y="25770"/>
                    </a:cubicBezTo>
                    <a:cubicBezTo>
                      <a:pt x="33660" y="24550"/>
                      <a:pt x="33716" y="24283"/>
                      <a:pt x="33871" y="23784"/>
                    </a:cubicBezTo>
                    <a:cubicBezTo>
                      <a:pt x="34082" y="23085"/>
                      <a:pt x="34848" y="21320"/>
                      <a:pt x="35158" y="20643"/>
                    </a:cubicBezTo>
                    <a:cubicBezTo>
                      <a:pt x="35658" y="19556"/>
                      <a:pt x="36057" y="17547"/>
                      <a:pt x="36057" y="17547"/>
                    </a:cubicBezTo>
                    <a:cubicBezTo>
                      <a:pt x="36057" y="17547"/>
                      <a:pt x="36590" y="17980"/>
                      <a:pt x="36756" y="18146"/>
                    </a:cubicBezTo>
                    <a:cubicBezTo>
                      <a:pt x="37034" y="18424"/>
                      <a:pt x="37123" y="18435"/>
                      <a:pt x="37278" y="18446"/>
                    </a:cubicBezTo>
                    <a:cubicBezTo>
                      <a:pt x="37293" y="18447"/>
                      <a:pt x="37310" y="18448"/>
                      <a:pt x="37328" y="18448"/>
                    </a:cubicBezTo>
                    <a:cubicBezTo>
                      <a:pt x="37734" y="18448"/>
                      <a:pt x="38965" y="18105"/>
                      <a:pt x="39464" y="17935"/>
                    </a:cubicBezTo>
                    <a:cubicBezTo>
                      <a:pt x="40863" y="17458"/>
                      <a:pt x="41062" y="16870"/>
                      <a:pt x="41273" y="16293"/>
                    </a:cubicBezTo>
                    <a:cubicBezTo>
                      <a:pt x="41518" y="15638"/>
                      <a:pt x="42128" y="14950"/>
                      <a:pt x="42516" y="14617"/>
                    </a:cubicBezTo>
                    <a:cubicBezTo>
                      <a:pt x="42949" y="14284"/>
                      <a:pt x="42927" y="14262"/>
                      <a:pt x="42849" y="14140"/>
                    </a:cubicBezTo>
                    <a:cubicBezTo>
                      <a:pt x="42416" y="13485"/>
                      <a:pt x="41473" y="11643"/>
                      <a:pt x="40796" y="10999"/>
                    </a:cubicBezTo>
                    <a:cubicBezTo>
                      <a:pt x="40619" y="10821"/>
                      <a:pt x="40019" y="10222"/>
                      <a:pt x="40019" y="10222"/>
                    </a:cubicBezTo>
                    <a:cubicBezTo>
                      <a:pt x="39764" y="10000"/>
                      <a:pt x="38898" y="8768"/>
                      <a:pt x="38432" y="8391"/>
                    </a:cubicBezTo>
                    <a:cubicBezTo>
                      <a:pt x="37678" y="7792"/>
                      <a:pt x="36801" y="7314"/>
                      <a:pt x="36235" y="6993"/>
                    </a:cubicBezTo>
                    <a:cubicBezTo>
                      <a:pt x="35366" y="6479"/>
                      <a:pt x="34374" y="6203"/>
                      <a:pt x="33377" y="6203"/>
                    </a:cubicBezTo>
                    <a:cubicBezTo>
                      <a:pt x="33253" y="6203"/>
                      <a:pt x="33129" y="6207"/>
                      <a:pt x="33005" y="6216"/>
                    </a:cubicBezTo>
                    <a:cubicBezTo>
                      <a:pt x="32446" y="6259"/>
                      <a:pt x="32078" y="6284"/>
                      <a:pt x="31818" y="6284"/>
                    </a:cubicBezTo>
                    <a:cubicBezTo>
                      <a:pt x="31347" y="6284"/>
                      <a:pt x="31232" y="6201"/>
                      <a:pt x="30974" y="5994"/>
                    </a:cubicBezTo>
                    <a:cubicBezTo>
                      <a:pt x="30553" y="5661"/>
                      <a:pt x="30098" y="5383"/>
                      <a:pt x="29598" y="5184"/>
                    </a:cubicBezTo>
                    <a:cubicBezTo>
                      <a:pt x="28977" y="4951"/>
                      <a:pt x="28977" y="4351"/>
                      <a:pt x="28999" y="4018"/>
                    </a:cubicBezTo>
                    <a:cubicBezTo>
                      <a:pt x="29043" y="3475"/>
                      <a:pt x="29055" y="2931"/>
                      <a:pt x="29043" y="2376"/>
                    </a:cubicBezTo>
                    <a:cubicBezTo>
                      <a:pt x="28999" y="1821"/>
                      <a:pt x="28289" y="1566"/>
                      <a:pt x="27967" y="1388"/>
                    </a:cubicBezTo>
                    <a:cubicBezTo>
                      <a:pt x="27323" y="1055"/>
                      <a:pt x="26391" y="867"/>
                      <a:pt x="25847" y="789"/>
                    </a:cubicBezTo>
                    <a:cubicBezTo>
                      <a:pt x="25472" y="735"/>
                      <a:pt x="25219" y="711"/>
                      <a:pt x="25037" y="711"/>
                    </a:cubicBezTo>
                    <a:cubicBezTo>
                      <a:pt x="24660" y="711"/>
                      <a:pt x="24592" y="813"/>
                      <a:pt x="24382" y="955"/>
                    </a:cubicBezTo>
                    <a:cubicBezTo>
                      <a:pt x="24039" y="1203"/>
                      <a:pt x="23941" y="1271"/>
                      <a:pt x="23808" y="1271"/>
                    </a:cubicBezTo>
                    <a:cubicBezTo>
                      <a:pt x="23786" y="1271"/>
                      <a:pt x="23764" y="1269"/>
                      <a:pt x="23739" y="1266"/>
                    </a:cubicBezTo>
                    <a:cubicBezTo>
                      <a:pt x="23215" y="1172"/>
                      <a:pt x="23107" y="1088"/>
                      <a:pt x="22919" y="1088"/>
                    </a:cubicBezTo>
                    <a:cubicBezTo>
                      <a:pt x="22908" y="1088"/>
                      <a:pt x="22896" y="1088"/>
                      <a:pt x="22884" y="1089"/>
                    </a:cubicBezTo>
                    <a:cubicBezTo>
                      <a:pt x="22229" y="1133"/>
                      <a:pt x="22063" y="1122"/>
                      <a:pt x="21808" y="1177"/>
                    </a:cubicBezTo>
                    <a:cubicBezTo>
                      <a:pt x="20831" y="1366"/>
                      <a:pt x="20853" y="1854"/>
                      <a:pt x="20731" y="2209"/>
                    </a:cubicBezTo>
                    <a:cubicBezTo>
                      <a:pt x="20098" y="3930"/>
                      <a:pt x="19899" y="3985"/>
                      <a:pt x="19366" y="4207"/>
                    </a:cubicBezTo>
                    <a:cubicBezTo>
                      <a:pt x="19032" y="4350"/>
                      <a:pt x="18676" y="4406"/>
                      <a:pt x="18322" y="4406"/>
                    </a:cubicBezTo>
                    <a:cubicBezTo>
                      <a:pt x="17464" y="4406"/>
                      <a:pt x="16612" y="4076"/>
                      <a:pt x="16070" y="3841"/>
                    </a:cubicBezTo>
                    <a:cubicBezTo>
                      <a:pt x="15412" y="3560"/>
                      <a:pt x="14240" y="3314"/>
                      <a:pt x="13458" y="3314"/>
                    </a:cubicBezTo>
                    <a:cubicBezTo>
                      <a:pt x="13342" y="3314"/>
                      <a:pt x="13236" y="3319"/>
                      <a:pt x="13140" y="3330"/>
                    </a:cubicBezTo>
                    <a:cubicBezTo>
                      <a:pt x="11287" y="3563"/>
                      <a:pt x="10599" y="4351"/>
                      <a:pt x="9888" y="4884"/>
                    </a:cubicBezTo>
                    <a:cubicBezTo>
                      <a:pt x="8623" y="5827"/>
                      <a:pt x="8146" y="6771"/>
                      <a:pt x="7713" y="7514"/>
                    </a:cubicBezTo>
                    <a:cubicBezTo>
                      <a:pt x="7280" y="8324"/>
                      <a:pt x="6981" y="9190"/>
                      <a:pt x="6814" y="10100"/>
                    </a:cubicBezTo>
                    <a:cubicBezTo>
                      <a:pt x="6659" y="11032"/>
                      <a:pt x="6426" y="11931"/>
                      <a:pt x="6126" y="12464"/>
                    </a:cubicBezTo>
                    <a:cubicBezTo>
                      <a:pt x="5849" y="12941"/>
                      <a:pt x="5261" y="15216"/>
                      <a:pt x="5261" y="15216"/>
                    </a:cubicBezTo>
                    <a:cubicBezTo>
                      <a:pt x="4395" y="14439"/>
                      <a:pt x="4284" y="13330"/>
                      <a:pt x="4317" y="12642"/>
                    </a:cubicBezTo>
                    <a:cubicBezTo>
                      <a:pt x="4350" y="11554"/>
                      <a:pt x="4140" y="10955"/>
                      <a:pt x="4140" y="10955"/>
                    </a:cubicBezTo>
                    <a:cubicBezTo>
                      <a:pt x="5161" y="9900"/>
                      <a:pt x="5294" y="9911"/>
                      <a:pt x="5427" y="9467"/>
                    </a:cubicBezTo>
                    <a:cubicBezTo>
                      <a:pt x="5538" y="9024"/>
                      <a:pt x="5760" y="8613"/>
                      <a:pt x="6082" y="8269"/>
                    </a:cubicBezTo>
                    <a:cubicBezTo>
                      <a:pt x="6548" y="7803"/>
                      <a:pt x="6637" y="7270"/>
                      <a:pt x="6859" y="6948"/>
                    </a:cubicBezTo>
                    <a:cubicBezTo>
                      <a:pt x="7147" y="6438"/>
                      <a:pt x="7158" y="5383"/>
                      <a:pt x="7203" y="4840"/>
                    </a:cubicBezTo>
                    <a:cubicBezTo>
                      <a:pt x="7225" y="4451"/>
                      <a:pt x="7935" y="3464"/>
                      <a:pt x="7935" y="3464"/>
                    </a:cubicBezTo>
                    <a:cubicBezTo>
                      <a:pt x="8024" y="3464"/>
                      <a:pt x="8102" y="3464"/>
                      <a:pt x="8172" y="3464"/>
                    </a:cubicBezTo>
                    <a:cubicBezTo>
                      <a:pt x="8661" y="3464"/>
                      <a:pt x="8719" y="3455"/>
                      <a:pt x="8845" y="3319"/>
                    </a:cubicBezTo>
                    <a:cubicBezTo>
                      <a:pt x="9278" y="2853"/>
                      <a:pt x="8534" y="2565"/>
                      <a:pt x="8534" y="2565"/>
                    </a:cubicBezTo>
                    <a:cubicBezTo>
                      <a:pt x="8620" y="1984"/>
                      <a:pt x="8423" y="1833"/>
                      <a:pt x="8196" y="1833"/>
                    </a:cubicBezTo>
                    <a:cubicBezTo>
                      <a:pt x="7951" y="1833"/>
                      <a:pt x="7669" y="2010"/>
                      <a:pt x="7669" y="2010"/>
                    </a:cubicBezTo>
                    <a:lnTo>
                      <a:pt x="7280" y="1577"/>
                    </a:lnTo>
                    <a:cubicBezTo>
                      <a:pt x="8190" y="1444"/>
                      <a:pt x="8324" y="1188"/>
                      <a:pt x="8324" y="1188"/>
                    </a:cubicBezTo>
                    <a:cubicBezTo>
                      <a:pt x="9300" y="989"/>
                      <a:pt x="9544" y="900"/>
                      <a:pt x="9777" y="667"/>
                    </a:cubicBezTo>
                    <a:cubicBezTo>
                      <a:pt x="10298" y="95"/>
                      <a:pt x="9952" y="0"/>
                      <a:pt x="9667" y="0"/>
                    </a:cubicBezTo>
                    <a:close/>
                  </a:path>
                </a:pathLst>
              </a:custGeom>
              <a:solidFill>
                <a:srgbClr val="F7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5"/>
              <p:cNvSpPr/>
              <p:nvPr/>
            </p:nvSpPr>
            <p:spPr>
              <a:xfrm>
                <a:off x="5972297" y="1382779"/>
                <a:ext cx="454900" cy="269273"/>
              </a:xfrm>
              <a:custGeom>
                <a:avLst/>
                <a:gdLst/>
                <a:ahLst/>
                <a:cxnLst/>
                <a:rect l="l" t="t" r="r" b="b"/>
                <a:pathLst>
                  <a:path w="12753" h="7549" extrusionOk="0">
                    <a:moveTo>
                      <a:pt x="304" y="1"/>
                    </a:moveTo>
                    <a:cubicBezTo>
                      <a:pt x="211" y="1"/>
                      <a:pt x="118" y="72"/>
                      <a:pt x="78" y="313"/>
                    </a:cubicBezTo>
                    <a:cubicBezTo>
                      <a:pt x="1" y="690"/>
                      <a:pt x="167" y="979"/>
                      <a:pt x="877" y="1634"/>
                    </a:cubicBezTo>
                    <a:cubicBezTo>
                      <a:pt x="1232" y="1955"/>
                      <a:pt x="1610" y="2233"/>
                      <a:pt x="2009" y="2499"/>
                    </a:cubicBezTo>
                    <a:cubicBezTo>
                      <a:pt x="2320" y="2699"/>
                      <a:pt x="3119" y="3210"/>
                      <a:pt x="3263" y="3276"/>
                    </a:cubicBezTo>
                    <a:cubicBezTo>
                      <a:pt x="3763" y="3509"/>
                      <a:pt x="4262" y="3831"/>
                      <a:pt x="5272" y="4120"/>
                    </a:cubicBezTo>
                    <a:cubicBezTo>
                      <a:pt x="5272" y="4120"/>
                      <a:pt x="5283" y="5096"/>
                      <a:pt x="5317" y="5540"/>
                    </a:cubicBezTo>
                    <a:cubicBezTo>
                      <a:pt x="5350" y="6162"/>
                      <a:pt x="5616" y="6750"/>
                      <a:pt x="6082" y="7183"/>
                    </a:cubicBezTo>
                    <a:cubicBezTo>
                      <a:pt x="6303" y="7403"/>
                      <a:pt x="6399" y="7549"/>
                      <a:pt x="7129" y="7549"/>
                    </a:cubicBezTo>
                    <a:cubicBezTo>
                      <a:pt x="7244" y="7549"/>
                      <a:pt x="7375" y="7545"/>
                      <a:pt x="7525" y="7538"/>
                    </a:cubicBezTo>
                    <a:cubicBezTo>
                      <a:pt x="7525" y="7538"/>
                      <a:pt x="9500" y="7305"/>
                      <a:pt x="9634" y="7238"/>
                    </a:cubicBezTo>
                    <a:cubicBezTo>
                      <a:pt x="9667" y="7205"/>
                      <a:pt x="9700" y="7183"/>
                      <a:pt x="9734" y="7160"/>
                    </a:cubicBezTo>
                    <a:cubicBezTo>
                      <a:pt x="10011" y="6994"/>
                      <a:pt x="10244" y="6750"/>
                      <a:pt x="10388" y="6461"/>
                    </a:cubicBezTo>
                    <a:cubicBezTo>
                      <a:pt x="10533" y="6228"/>
                      <a:pt x="10699" y="5540"/>
                      <a:pt x="10932" y="5462"/>
                    </a:cubicBezTo>
                    <a:cubicBezTo>
                      <a:pt x="11454" y="5385"/>
                      <a:pt x="11909" y="5074"/>
                      <a:pt x="12164" y="4608"/>
                    </a:cubicBezTo>
                    <a:cubicBezTo>
                      <a:pt x="12164" y="4575"/>
                      <a:pt x="12153" y="4541"/>
                      <a:pt x="12275" y="4508"/>
                    </a:cubicBezTo>
                    <a:cubicBezTo>
                      <a:pt x="12408" y="4486"/>
                      <a:pt x="12541" y="4441"/>
                      <a:pt x="12674" y="4386"/>
                    </a:cubicBezTo>
                    <a:cubicBezTo>
                      <a:pt x="12686" y="4375"/>
                      <a:pt x="12752" y="4353"/>
                      <a:pt x="12641" y="4308"/>
                    </a:cubicBezTo>
                    <a:cubicBezTo>
                      <a:pt x="12508" y="4242"/>
                      <a:pt x="12397" y="4164"/>
                      <a:pt x="12286" y="4086"/>
                    </a:cubicBezTo>
                    <a:cubicBezTo>
                      <a:pt x="12186" y="3620"/>
                      <a:pt x="11864" y="3232"/>
                      <a:pt x="11420" y="3054"/>
                    </a:cubicBezTo>
                    <a:cubicBezTo>
                      <a:pt x="11296" y="3036"/>
                      <a:pt x="11166" y="3011"/>
                      <a:pt x="11022" y="3011"/>
                    </a:cubicBezTo>
                    <a:cubicBezTo>
                      <a:pt x="10731" y="3011"/>
                      <a:pt x="10383" y="3111"/>
                      <a:pt x="9900" y="3565"/>
                    </a:cubicBezTo>
                    <a:cubicBezTo>
                      <a:pt x="9900" y="3565"/>
                      <a:pt x="9577" y="3645"/>
                      <a:pt x="9186" y="3645"/>
                    </a:cubicBezTo>
                    <a:cubicBezTo>
                      <a:pt x="8980" y="3645"/>
                      <a:pt x="8753" y="3623"/>
                      <a:pt x="8546" y="3554"/>
                    </a:cubicBezTo>
                    <a:cubicBezTo>
                      <a:pt x="8191" y="3431"/>
                      <a:pt x="7359" y="3076"/>
                      <a:pt x="7092" y="3076"/>
                    </a:cubicBezTo>
                    <a:cubicBezTo>
                      <a:pt x="7010" y="3076"/>
                      <a:pt x="6907" y="3073"/>
                      <a:pt x="6796" y="3073"/>
                    </a:cubicBezTo>
                    <a:cubicBezTo>
                      <a:pt x="6517" y="3073"/>
                      <a:pt x="6182" y="3095"/>
                      <a:pt x="5960" y="3254"/>
                    </a:cubicBezTo>
                    <a:cubicBezTo>
                      <a:pt x="5916" y="3298"/>
                      <a:pt x="5749" y="3387"/>
                      <a:pt x="5749" y="3387"/>
                    </a:cubicBezTo>
                    <a:cubicBezTo>
                      <a:pt x="5749" y="3387"/>
                      <a:pt x="4284" y="2577"/>
                      <a:pt x="3641" y="1989"/>
                    </a:cubicBezTo>
                    <a:cubicBezTo>
                      <a:pt x="3308" y="1689"/>
                      <a:pt x="2420" y="990"/>
                      <a:pt x="2298" y="801"/>
                    </a:cubicBezTo>
                    <a:cubicBezTo>
                      <a:pt x="2264" y="756"/>
                      <a:pt x="2206" y="693"/>
                      <a:pt x="2133" y="693"/>
                    </a:cubicBezTo>
                    <a:cubicBezTo>
                      <a:pt x="2064" y="693"/>
                      <a:pt x="1979" y="750"/>
                      <a:pt x="1887" y="934"/>
                    </a:cubicBezTo>
                    <a:cubicBezTo>
                      <a:pt x="1887" y="934"/>
                      <a:pt x="866" y="446"/>
                      <a:pt x="533" y="113"/>
                    </a:cubicBezTo>
                    <a:cubicBezTo>
                      <a:pt x="489" y="69"/>
                      <a:pt x="396" y="1"/>
                      <a:pt x="304" y="1"/>
                    </a:cubicBezTo>
                    <a:close/>
                  </a:path>
                </a:pathLst>
              </a:custGeom>
              <a:solidFill>
                <a:srgbClr val="F7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p:nvPr/>
            </p:nvSpPr>
            <p:spPr>
              <a:xfrm>
                <a:off x="5974687" y="1383635"/>
                <a:ext cx="451297" cy="268417"/>
              </a:xfrm>
              <a:custGeom>
                <a:avLst/>
                <a:gdLst/>
                <a:ahLst/>
                <a:cxnLst/>
                <a:rect l="l" t="t" r="r" b="b"/>
                <a:pathLst>
                  <a:path w="12652" h="7525" extrusionOk="0">
                    <a:moveTo>
                      <a:pt x="144" y="0"/>
                    </a:moveTo>
                    <a:lnTo>
                      <a:pt x="45" y="134"/>
                    </a:lnTo>
                    <a:lnTo>
                      <a:pt x="0" y="311"/>
                    </a:lnTo>
                    <a:lnTo>
                      <a:pt x="0" y="555"/>
                    </a:lnTo>
                    <a:lnTo>
                      <a:pt x="122" y="788"/>
                    </a:lnTo>
                    <a:lnTo>
                      <a:pt x="211" y="977"/>
                    </a:lnTo>
                    <a:lnTo>
                      <a:pt x="400" y="1210"/>
                    </a:lnTo>
                    <a:lnTo>
                      <a:pt x="611" y="1421"/>
                    </a:lnTo>
                    <a:lnTo>
                      <a:pt x="810" y="1610"/>
                    </a:lnTo>
                    <a:lnTo>
                      <a:pt x="1088" y="1843"/>
                    </a:lnTo>
                    <a:lnTo>
                      <a:pt x="1465" y="2131"/>
                    </a:lnTo>
                    <a:lnTo>
                      <a:pt x="1887" y="2420"/>
                    </a:lnTo>
                    <a:lnTo>
                      <a:pt x="2320" y="2708"/>
                    </a:lnTo>
                    <a:lnTo>
                      <a:pt x="2653" y="2919"/>
                    </a:lnTo>
                    <a:lnTo>
                      <a:pt x="2908" y="3075"/>
                    </a:lnTo>
                    <a:lnTo>
                      <a:pt x="3185" y="3241"/>
                    </a:lnTo>
                    <a:lnTo>
                      <a:pt x="3596" y="3441"/>
                    </a:lnTo>
                    <a:lnTo>
                      <a:pt x="4140" y="3707"/>
                    </a:lnTo>
                    <a:lnTo>
                      <a:pt x="4795" y="3962"/>
                    </a:lnTo>
                    <a:lnTo>
                      <a:pt x="5216" y="4096"/>
                    </a:lnTo>
                    <a:lnTo>
                      <a:pt x="5216" y="4451"/>
                    </a:lnTo>
                    <a:lnTo>
                      <a:pt x="5227" y="4917"/>
                    </a:lnTo>
                    <a:lnTo>
                      <a:pt x="5250" y="5427"/>
                    </a:lnTo>
                    <a:lnTo>
                      <a:pt x="5294" y="5827"/>
                    </a:lnTo>
                    <a:lnTo>
                      <a:pt x="5427" y="6293"/>
                    </a:lnTo>
                    <a:lnTo>
                      <a:pt x="5649" y="6692"/>
                    </a:lnTo>
                    <a:lnTo>
                      <a:pt x="5838" y="6959"/>
                    </a:lnTo>
                    <a:lnTo>
                      <a:pt x="6093" y="7214"/>
                    </a:lnTo>
                    <a:lnTo>
                      <a:pt x="6304" y="7403"/>
                    </a:lnTo>
                    <a:lnTo>
                      <a:pt x="6548" y="7480"/>
                    </a:lnTo>
                    <a:lnTo>
                      <a:pt x="6825" y="7525"/>
                    </a:lnTo>
                    <a:lnTo>
                      <a:pt x="7192" y="7525"/>
                    </a:lnTo>
                    <a:lnTo>
                      <a:pt x="7724" y="7492"/>
                    </a:lnTo>
                    <a:lnTo>
                      <a:pt x="8379" y="7392"/>
                    </a:lnTo>
                    <a:lnTo>
                      <a:pt x="9112" y="7303"/>
                    </a:lnTo>
                    <a:lnTo>
                      <a:pt x="9389" y="7247"/>
                    </a:lnTo>
                    <a:lnTo>
                      <a:pt x="9611" y="7192"/>
                    </a:lnTo>
                    <a:lnTo>
                      <a:pt x="9722" y="7103"/>
                    </a:lnTo>
                    <a:lnTo>
                      <a:pt x="9977" y="6926"/>
                    </a:lnTo>
                    <a:lnTo>
                      <a:pt x="10144" y="6726"/>
                    </a:lnTo>
                    <a:lnTo>
                      <a:pt x="10266" y="6537"/>
                    </a:lnTo>
                    <a:lnTo>
                      <a:pt x="10343" y="6382"/>
                    </a:lnTo>
                    <a:lnTo>
                      <a:pt x="10443" y="6182"/>
                    </a:lnTo>
                    <a:lnTo>
                      <a:pt x="10510" y="6004"/>
                    </a:lnTo>
                    <a:lnTo>
                      <a:pt x="10565" y="5849"/>
                    </a:lnTo>
                    <a:lnTo>
                      <a:pt x="10654" y="5649"/>
                    </a:lnTo>
                    <a:lnTo>
                      <a:pt x="10743" y="5516"/>
                    </a:lnTo>
                    <a:lnTo>
                      <a:pt x="10843" y="5438"/>
                    </a:lnTo>
                    <a:lnTo>
                      <a:pt x="10965" y="5405"/>
                    </a:lnTo>
                    <a:lnTo>
                      <a:pt x="11187" y="5350"/>
                    </a:lnTo>
                    <a:lnTo>
                      <a:pt x="11364" y="5272"/>
                    </a:lnTo>
                    <a:lnTo>
                      <a:pt x="11520" y="5183"/>
                    </a:lnTo>
                    <a:lnTo>
                      <a:pt x="11731" y="5039"/>
                    </a:lnTo>
                    <a:lnTo>
                      <a:pt x="11919" y="4850"/>
                    </a:lnTo>
                    <a:lnTo>
                      <a:pt x="12053" y="4673"/>
                    </a:lnTo>
                    <a:lnTo>
                      <a:pt x="12119" y="4573"/>
                    </a:lnTo>
                    <a:lnTo>
                      <a:pt x="12152" y="4506"/>
                    </a:lnTo>
                    <a:lnTo>
                      <a:pt x="12519" y="4406"/>
                    </a:lnTo>
                    <a:lnTo>
                      <a:pt x="12652" y="4351"/>
                    </a:lnTo>
                    <a:lnTo>
                      <a:pt x="12652" y="4317"/>
                    </a:lnTo>
                    <a:lnTo>
                      <a:pt x="11942" y="4340"/>
                    </a:lnTo>
                    <a:cubicBezTo>
                      <a:pt x="11687" y="5081"/>
                      <a:pt x="10997" y="5194"/>
                      <a:pt x="10601" y="5194"/>
                    </a:cubicBezTo>
                    <a:cubicBezTo>
                      <a:pt x="10427" y="5194"/>
                      <a:pt x="10310" y="5172"/>
                      <a:pt x="10310" y="5172"/>
                    </a:cubicBezTo>
                    <a:cubicBezTo>
                      <a:pt x="9417" y="6039"/>
                      <a:pt x="8660" y="6360"/>
                      <a:pt x="8028" y="6360"/>
                    </a:cubicBezTo>
                    <a:cubicBezTo>
                      <a:pt x="6232" y="6360"/>
                      <a:pt x="5449" y="3774"/>
                      <a:pt x="5449" y="3774"/>
                    </a:cubicBezTo>
                    <a:cubicBezTo>
                      <a:pt x="67" y="1532"/>
                      <a:pt x="200" y="0"/>
                      <a:pt x="200"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p:nvPr/>
            </p:nvSpPr>
            <p:spPr>
              <a:xfrm>
                <a:off x="5967161" y="1385597"/>
                <a:ext cx="425186" cy="270985"/>
              </a:xfrm>
              <a:custGeom>
                <a:avLst/>
                <a:gdLst/>
                <a:ahLst/>
                <a:cxnLst/>
                <a:rect l="l" t="t" r="r" b="b"/>
                <a:pathLst>
                  <a:path w="11920" h="7597" extrusionOk="0">
                    <a:moveTo>
                      <a:pt x="300" y="1"/>
                    </a:moveTo>
                    <a:lnTo>
                      <a:pt x="244" y="134"/>
                    </a:lnTo>
                    <a:lnTo>
                      <a:pt x="211" y="323"/>
                    </a:lnTo>
                    <a:lnTo>
                      <a:pt x="211" y="500"/>
                    </a:lnTo>
                    <a:lnTo>
                      <a:pt x="311" y="744"/>
                    </a:lnTo>
                    <a:lnTo>
                      <a:pt x="389" y="878"/>
                    </a:lnTo>
                    <a:lnTo>
                      <a:pt x="622" y="1155"/>
                    </a:lnTo>
                    <a:lnTo>
                      <a:pt x="1099" y="1610"/>
                    </a:lnTo>
                    <a:lnTo>
                      <a:pt x="1388" y="1854"/>
                    </a:lnTo>
                    <a:lnTo>
                      <a:pt x="2065" y="2354"/>
                    </a:lnTo>
                    <a:lnTo>
                      <a:pt x="2253" y="2465"/>
                    </a:lnTo>
                    <a:lnTo>
                      <a:pt x="2675" y="2731"/>
                    </a:lnTo>
                    <a:lnTo>
                      <a:pt x="2986" y="2942"/>
                    </a:lnTo>
                    <a:lnTo>
                      <a:pt x="3474" y="3219"/>
                    </a:lnTo>
                    <a:lnTo>
                      <a:pt x="3829" y="3397"/>
                    </a:lnTo>
                    <a:lnTo>
                      <a:pt x="4218" y="3586"/>
                    </a:lnTo>
                    <a:lnTo>
                      <a:pt x="4595" y="3752"/>
                    </a:lnTo>
                    <a:lnTo>
                      <a:pt x="5128" y="3941"/>
                    </a:lnTo>
                    <a:lnTo>
                      <a:pt x="5438" y="4041"/>
                    </a:lnTo>
                    <a:lnTo>
                      <a:pt x="5438" y="4562"/>
                    </a:lnTo>
                    <a:lnTo>
                      <a:pt x="5449" y="4795"/>
                    </a:lnTo>
                    <a:lnTo>
                      <a:pt x="5461" y="5173"/>
                    </a:lnTo>
                    <a:lnTo>
                      <a:pt x="5483" y="5616"/>
                    </a:lnTo>
                    <a:lnTo>
                      <a:pt x="5538" y="5949"/>
                    </a:lnTo>
                    <a:lnTo>
                      <a:pt x="5638" y="6249"/>
                    </a:lnTo>
                    <a:lnTo>
                      <a:pt x="5838" y="6615"/>
                    </a:lnTo>
                    <a:lnTo>
                      <a:pt x="5927" y="6748"/>
                    </a:lnTo>
                    <a:lnTo>
                      <a:pt x="6093" y="6948"/>
                    </a:lnTo>
                    <a:lnTo>
                      <a:pt x="6348" y="7226"/>
                    </a:lnTo>
                    <a:lnTo>
                      <a:pt x="6570" y="7359"/>
                    </a:lnTo>
                    <a:lnTo>
                      <a:pt x="6737" y="7425"/>
                    </a:lnTo>
                    <a:cubicBezTo>
                      <a:pt x="7128" y="7540"/>
                      <a:pt x="7530" y="7597"/>
                      <a:pt x="7931" y="7597"/>
                    </a:cubicBezTo>
                    <a:cubicBezTo>
                      <a:pt x="8541" y="7597"/>
                      <a:pt x="9148" y="7465"/>
                      <a:pt x="9711" y="7203"/>
                    </a:cubicBezTo>
                    <a:lnTo>
                      <a:pt x="9922" y="7059"/>
                    </a:lnTo>
                    <a:lnTo>
                      <a:pt x="10077" y="6948"/>
                    </a:lnTo>
                    <a:lnTo>
                      <a:pt x="10244" y="6793"/>
                    </a:lnTo>
                    <a:lnTo>
                      <a:pt x="10377" y="6637"/>
                    </a:lnTo>
                    <a:lnTo>
                      <a:pt x="10488" y="6471"/>
                    </a:lnTo>
                    <a:lnTo>
                      <a:pt x="10610" y="6227"/>
                    </a:lnTo>
                    <a:lnTo>
                      <a:pt x="10688" y="6027"/>
                    </a:lnTo>
                    <a:lnTo>
                      <a:pt x="10776" y="5816"/>
                    </a:lnTo>
                    <a:lnTo>
                      <a:pt x="10876" y="5572"/>
                    </a:lnTo>
                    <a:lnTo>
                      <a:pt x="11010" y="5417"/>
                    </a:lnTo>
                    <a:lnTo>
                      <a:pt x="11076" y="5372"/>
                    </a:lnTo>
                    <a:lnTo>
                      <a:pt x="11331" y="5317"/>
                    </a:lnTo>
                    <a:lnTo>
                      <a:pt x="11598" y="5206"/>
                    </a:lnTo>
                    <a:lnTo>
                      <a:pt x="11797" y="5095"/>
                    </a:lnTo>
                    <a:lnTo>
                      <a:pt x="11920" y="5006"/>
                    </a:lnTo>
                    <a:lnTo>
                      <a:pt x="11920" y="5006"/>
                    </a:lnTo>
                    <a:cubicBezTo>
                      <a:pt x="11564" y="5184"/>
                      <a:pt x="11187" y="5284"/>
                      <a:pt x="10788" y="5306"/>
                    </a:cubicBezTo>
                    <a:cubicBezTo>
                      <a:pt x="10654" y="5483"/>
                      <a:pt x="10077" y="6105"/>
                      <a:pt x="10077" y="6105"/>
                    </a:cubicBezTo>
                    <a:cubicBezTo>
                      <a:pt x="9298" y="6728"/>
                      <a:pt x="8557" y="6865"/>
                      <a:pt x="8057" y="6865"/>
                    </a:cubicBezTo>
                    <a:cubicBezTo>
                      <a:pt x="7668" y="6865"/>
                      <a:pt x="7425" y="6782"/>
                      <a:pt x="7425" y="6782"/>
                    </a:cubicBezTo>
                    <a:cubicBezTo>
                      <a:pt x="5627" y="6327"/>
                      <a:pt x="5549" y="3885"/>
                      <a:pt x="5549" y="3885"/>
                    </a:cubicBezTo>
                    <a:cubicBezTo>
                      <a:pt x="4373" y="3541"/>
                      <a:pt x="2864" y="2620"/>
                      <a:pt x="2864" y="2620"/>
                    </a:cubicBezTo>
                    <a:cubicBezTo>
                      <a:pt x="1" y="900"/>
                      <a:pt x="300" y="1"/>
                      <a:pt x="300"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5"/>
              <p:cNvSpPr/>
              <p:nvPr/>
            </p:nvSpPr>
            <p:spPr>
              <a:xfrm>
                <a:off x="6039607" y="2036396"/>
                <a:ext cx="71661" cy="26289"/>
              </a:xfrm>
              <a:custGeom>
                <a:avLst/>
                <a:gdLst/>
                <a:ahLst/>
                <a:cxnLst/>
                <a:rect l="l" t="t" r="r" b="b"/>
                <a:pathLst>
                  <a:path w="2009" h="737" extrusionOk="0">
                    <a:moveTo>
                      <a:pt x="2009" y="1"/>
                    </a:moveTo>
                    <a:lnTo>
                      <a:pt x="1909" y="23"/>
                    </a:lnTo>
                    <a:lnTo>
                      <a:pt x="1765" y="45"/>
                    </a:lnTo>
                    <a:lnTo>
                      <a:pt x="1632" y="45"/>
                    </a:lnTo>
                    <a:lnTo>
                      <a:pt x="1465" y="56"/>
                    </a:lnTo>
                    <a:lnTo>
                      <a:pt x="1265" y="56"/>
                    </a:lnTo>
                    <a:lnTo>
                      <a:pt x="1088" y="45"/>
                    </a:lnTo>
                    <a:lnTo>
                      <a:pt x="977" y="67"/>
                    </a:lnTo>
                    <a:lnTo>
                      <a:pt x="899" y="123"/>
                    </a:lnTo>
                    <a:lnTo>
                      <a:pt x="711" y="289"/>
                    </a:lnTo>
                    <a:lnTo>
                      <a:pt x="500" y="445"/>
                    </a:lnTo>
                    <a:lnTo>
                      <a:pt x="289" y="589"/>
                    </a:lnTo>
                    <a:lnTo>
                      <a:pt x="89" y="667"/>
                    </a:lnTo>
                    <a:lnTo>
                      <a:pt x="0" y="689"/>
                    </a:lnTo>
                    <a:cubicBezTo>
                      <a:pt x="76" y="722"/>
                      <a:pt x="155" y="736"/>
                      <a:pt x="235" y="736"/>
                    </a:cubicBezTo>
                    <a:cubicBezTo>
                      <a:pt x="632" y="736"/>
                      <a:pt x="1032" y="389"/>
                      <a:pt x="1032" y="389"/>
                    </a:cubicBezTo>
                    <a:cubicBezTo>
                      <a:pt x="1798" y="378"/>
                      <a:pt x="2009" y="1"/>
                      <a:pt x="2009"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5"/>
              <p:cNvSpPr/>
              <p:nvPr/>
            </p:nvSpPr>
            <p:spPr>
              <a:xfrm>
                <a:off x="6067322" y="2053054"/>
                <a:ext cx="40806" cy="13697"/>
              </a:xfrm>
              <a:custGeom>
                <a:avLst/>
                <a:gdLst/>
                <a:ahLst/>
                <a:cxnLst/>
                <a:rect l="l" t="t" r="r" b="b"/>
                <a:pathLst>
                  <a:path w="1144" h="384" extrusionOk="0">
                    <a:moveTo>
                      <a:pt x="1143" y="0"/>
                    </a:moveTo>
                    <a:lnTo>
                      <a:pt x="1021" y="44"/>
                    </a:lnTo>
                    <a:lnTo>
                      <a:pt x="855" y="67"/>
                    </a:lnTo>
                    <a:lnTo>
                      <a:pt x="644" y="55"/>
                    </a:lnTo>
                    <a:cubicBezTo>
                      <a:pt x="644" y="55"/>
                      <a:pt x="422" y="33"/>
                      <a:pt x="411" y="33"/>
                    </a:cubicBezTo>
                    <a:cubicBezTo>
                      <a:pt x="410" y="32"/>
                      <a:pt x="408" y="32"/>
                      <a:pt x="407" y="32"/>
                    </a:cubicBezTo>
                    <a:cubicBezTo>
                      <a:pt x="392" y="32"/>
                      <a:pt x="355" y="78"/>
                      <a:pt x="355" y="78"/>
                    </a:cubicBezTo>
                    <a:lnTo>
                      <a:pt x="200" y="222"/>
                    </a:lnTo>
                    <a:cubicBezTo>
                      <a:pt x="122" y="255"/>
                      <a:pt x="67" y="300"/>
                      <a:pt x="0" y="355"/>
                    </a:cubicBezTo>
                    <a:cubicBezTo>
                      <a:pt x="42" y="375"/>
                      <a:pt x="87" y="383"/>
                      <a:pt x="131" y="383"/>
                    </a:cubicBezTo>
                    <a:cubicBezTo>
                      <a:pt x="307" y="383"/>
                      <a:pt x="477" y="255"/>
                      <a:pt x="477" y="255"/>
                    </a:cubicBezTo>
                    <a:cubicBezTo>
                      <a:pt x="496" y="256"/>
                      <a:pt x="514" y="257"/>
                      <a:pt x="531" y="257"/>
                    </a:cubicBezTo>
                    <a:cubicBezTo>
                      <a:pt x="969" y="257"/>
                      <a:pt x="1143" y="0"/>
                      <a:pt x="1143"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6120364" y="1712976"/>
                <a:ext cx="125130" cy="33316"/>
              </a:xfrm>
              <a:custGeom>
                <a:avLst/>
                <a:gdLst/>
                <a:ahLst/>
                <a:cxnLst/>
                <a:rect l="l" t="t" r="r" b="b"/>
                <a:pathLst>
                  <a:path w="3508" h="934" extrusionOk="0">
                    <a:moveTo>
                      <a:pt x="100" y="1"/>
                    </a:moveTo>
                    <a:lnTo>
                      <a:pt x="100" y="1"/>
                    </a:lnTo>
                    <a:cubicBezTo>
                      <a:pt x="236" y="273"/>
                      <a:pt x="58" y="290"/>
                      <a:pt x="11" y="290"/>
                    </a:cubicBezTo>
                    <a:cubicBezTo>
                      <a:pt x="4" y="290"/>
                      <a:pt x="0" y="289"/>
                      <a:pt x="0" y="289"/>
                    </a:cubicBezTo>
                    <a:lnTo>
                      <a:pt x="0" y="289"/>
                    </a:lnTo>
                    <a:cubicBezTo>
                      <a:pt x="186" y="776"/>
                      <a:pt x="682" y="825"/>
                      <a:pt x="876" y="825"/>
                    </a:cubicBezTo>
                    <a:cubicBezTo>
                      <a:pt x="925" y="825"/>
                      <a:pt x="955" y="822"/>
                      <a:pt x="955" y="822"/>
                    </a:cubicBezTo>
                    <a:lnTo>
                      <a:pt x="1032" y="589"/>
                    </a:lnTo>
                    <a:lnTo>
                      <a:pt x="1199" y="611"/>
                    </a:lnTo>
                    <a:lnTo>
                      <a:pt x="1354" y="611"/>
                    </a:lnTo>
                    <a:lnTo>
                      <a:pt x="1554" y="589"/>
                    </a:lnTo>
                    <a:lnTo>
                      <a:pt x="1732" y="556"/>
                    </a:lnTo>
                    <a:lnTo>
                      <a:pt x="1909" y="522"/>
                    </a:lnTo>
                    <a:lnTo>
                      <a:pt x="2053" y="567"/>
                    </a:lnTo>
                    <a:lnTo>
                      <a:pt x="2164" y="633"/>
                    </a:lnTo>
                    <a:lnTo>
                      <a:pt x="2320" y="722"/>
                    </a:lnTo>
                    <a:lnTo>
                      <a:pt x="2586" y="833"/>
                    </a:lnTo>
                    <a:lnTo>
                      <a:pt x="2786" y="900"/>
                    </a:lnTo>
                    <a:lnTo>
                      <a:pt x="3030" y="933"/>
                    </a:lnTo>
                    <a:lnTo>
                      <a:pt x="3252" y="889"/>
                    </a:lnTo>
                    <a:lnTo>
                      <a:pt x="3441" y="789"/>
                    </a:lnTo>
                    <a:lnTo>
                      <a:pt x="3507" y="689"/>
                    </a:lnTo>
                    <a:lnTo>
                      <a:pt x="3507" y="689"/>
                    </a:lnTo>
                    <a:cubicBezTo>
                      <a:pt x="3438" y="701"/>
                      <a:pt x="3368" y="706"/>
                      <a:pt x="3298" y="706"/>
                    </a:cubicBezTo>
                    <a:cubicBezTo>
                      <a:pt x="2590" y="706"/>
                      <a:pt x="1909" y="145"/>
                      <a:pt x="1909" y="145"/>
                    </a:cubicBezTo>
                    <a:cubicBezTo>
                      <a:pt x="1622" y="242"/>
                      <a:pt x="1360" y="277"/>
                      <a:pt x="1131" y="277"/>
                    </a:cubicBezTo>
                    <a:cubicBezTo>
                      <a:pt x="491" y="277"/>
                      <a:pt x="100" y="1"/>
                      <a:pt x="100"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6228836" y="1735163"/>
                <a:ext cx="68522" cy="28928"/>
              </a:xfrm>
              <a:custGeom>
                <a:avLst/>
                <a:gdLst/>
                <a:ahLst/>
                <a:cxnLst/>
                <a:rect l="l" t="t" r="r" b="b"/>
                <a:pathLst>
                  <a:path w="1921" h="811" extrusionOk="0">
                    <a:moveTo>
                      <a:pt x="477" y="0"/>
                    </a:moveTo>
                    <a:lnTo>
                      <a:pt x="433" y="100"/>
                    </a:lnTo>
                    <a:lnTo>
                      <a:pt x="333" y="200"/>
                    </a:lnTo>
                    <a:lnTo>
                      <a:pt x="133" y="211"/>
                    </a:lnTo>
                    <a:lnTo>
                      <a:pt x="0" y="256"/>
                    </a:lnTo>
                    <a:lnTo>
                      <a:pt x="211" y="400"/>
                    </a:lnTo>
                    <a:lnTo>
                      <a:pt x="389" y="544"/>
                    </a:lnTo>
                    <a:lnTo>
                      <a:pt x="644" y="700"/>
                    </a:lnTo>
                    <a:lnTo>
                      <a:pt x="899" y="811"/>
                    </a:lnTo>
                    <a:lnTo>
                      <a:pt x="1232" y="811"/>
                    </a:lnTo>
                    <a:lnTo>
                      <a:pt x="1576" y="799"/>
                    </a:lnTo>
                    <a:lnTo>
                      <a:pt x="1742" y="744"/>
                    </a:lnTo>
                    <a:cubicBezTo>
                      <a:pt x="1787" y="711"/>
                      <a:pt x="1831" y="666"/>
                      <a:pt x="1876" y="633"/>
                    </a:cubicBezTo>
                    <a:cubicBezTo>
                      <a:pt x="1898" y="589"/>
                      <a:pt x="1909" y="544"/>
                      <a:pt x="1920" y="511"/>
                    </a:cubicBezTo>
                    <a:lnTo>
                      <a:pt x="1920" y="511"/>
                    </a:lnTo>
                    <a:cubicBezTo>
                      <a:pt x="1850" y="520"/>
                      <a:pt x="1779" y="524"/>
                      <a:pt x="1708" y="524"/>
                    </a:cubicBezTo>
                    <a:cubicBezTo>
                      <a:pt x="1247" y="524"/>
                      <a:pt x="795" y="337"/>
                      <a:pt x="477"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6007932" y="1685296"/>
                <a:ext cx="239132" cy="352206"/>
              </a:xfrm>
              <a:custGeom>
                <a:avLst/>
                <a:gdLst/>
                <a:ahLst/>
                <a:cxnLst/>
                <a:rect l="l" t="t" r="r" b="b"/>
                <a:pathLst>
                  <a:path w="6704" h="9874" extrusionOk="0">
                    <a:moveTo>
                      <a:pt x="5816" y="1643"/>
                    </a:moveTo>
                    <a:lnTo>
                      <a:pt x="5694" y="1731"/>
                    </a:lnTo>
                    <a:cubicBezTo>
                      <a:pt x="5738" y="1698"/>
                      <a:pt x="5771" y="1665"/>
                      <a:pt x="5816" y="1643"/>
                    </a:cubicBezTo>
                    <a:close/>
                    <a:moveTo>
                      <a:pt x="5583" y="1853"/>
                    </a:moveTo>
                    <a:lnTo>
                      <a:pt x="5461" y="2009"/>
                    </a:lnTo>
                    <a:lnTo>
                      <a:pt x="5372" y="2131"/>
                    </a:lnTo>
                    <a:cubicBezTo>
                      <a:pt x="5427" y="2031"/>
                      <a:pt x="5494" y="1942"/>
                      <a:pt x="5583" y="1853"/>
                    </a:cubicBezTo>
                    <a:close/>
                    <a:moveTo>
                      <a:pt x="5372" y="2142"/>
                    </a:moveTo>
                    <a:lnTo>
                      <a:pt x="5359" y="2164"/>
                    </a:lnTo>
                    <a:lnTo>
                      <a:pt x="5350" y="2164"/>
                    </a:lnTo>
                    <a:cubicBezTo>
                      <a:pt x="5361" y="2153"/>
                      <a:pt x="5361" y="2153"/>
                      <a:pt x="5372" y="2142"/>
                    </a:cubicBezTo>
                    <a:close/>
                    <a:moveTo>
                      <a:pt x="1820" y="2885"/>
                    </a:moveTo>
                    <a:lnTo>
                      <a:pt x="1743" y="3041"/>
                    </a:lnTo>
                    <a:lnTo>
                      <a:pt x="1687" y="3096"/>
                    </a:lnTo>
                    <a:lnTo>
                      <a:pt x="1687" y="3096"/>
                    </a:lnTo>
                    <a:lnTo>
                      <a:pt x="1820" y="2885"/>
                    </a:lnTo>
                    <a:close/>
                    <a:moveTo>
                      <a:pt x="1610" y="3163"/>
                    </a:moveTo>
                    <a:lnTo>
                      <a:pt x="1532" y="3241"/>
                    </a:lnTo>
                    <a:lnTo>
                      <a:pt x="1476" y="3274"/>
                    </a:lnTo>
                    <a:lnTo>
                      <a:pt x="1610" y="3163"/>
                    </a:lnTo>
                    <a:close/>
                    <a:moveTo>
                      <a:pt x="2964" y="0"/>
                    </a:moveTo>
                    <a:cubicBezTo>
                      <a:pt x="2586" y="688"/>
                      <a:pt x="1909" y="1143"/>
                      <a:pt x="1132" y="1243"/>
                    </a:cubicBezTo>
                    <a:cubicBezTo>
                      <a:pt x="1132" y="1243"/>
                      <a:pt x="925" y="1916"/>
                      <a:pt x="144" y="1916"/>
                    </a:cubicBezTo>
                    <a:cubicBezTo>
                      <a:pt x="98" y="1916"/>
                      <a:pt x="50" y="1914"/>
                      <a:pt x="0" y="1909"/>
                    </a:cubicBezTo>
                    <a:lnTo>
                      <a:pt x="0" y="1909"/>
                    </a:lnTo>
                    <a:lnTo>
                      <a:pt x="611" y="2153"/>
                    </a:lnTo>
                    <a:cubicBezTo>
                      <a:pt x="727" y="2207"/>
                      <a:pt x="855" y="2235"/>
                      <a:pt x="985" y="2235"/>
                    </a:cubicBezTo>
                    <a:cubicBezTo>
                      <a:pt x="1041" y="2235"/>
                      <a:pt x="1098" y="2230"/>
                      <a:pt x="1155" y="2220"/>
                    </a:cubicBezTo>
                    <a:lnTo>
                      <a:pt x="1155" y="2220"/>
                    </a:lnTo>
                    <a:cubicBezTo>
                      <a:pt x="1299" y="2464"/>
                      <a:pt x="1587" y="3074"/>
                      <a:pt x="1066" y="3474"/>
                    </a:cubicBezTo>
                    <a:lnTo>
                      <a:pt x="999" y="3496"/>
                    </a:lnTo>
                    <a:lnTo>
                      <a:pt x="1055" y="3496"/>
                    </a:lnTo>
                    <a:cubicBezTo>
                      <a:pt x="1084" y="3494"/>
                      <a:pt x="1114" y="3494"/>
                      <a:pt x="1142" y="3494"/>
                    </a:cubicBezTo>
                    <a:cubicBezTo>
                      <a:pt x="2454" y="3494"/>
                      <a:pt x="2486" y="4961"/>
                      <a:pt x="2486" y="4961"/>
                    </a:cubicBezTo>
                    <a:lnTo>
                      <a:pt x="2497" y="5072"/>
                    </a:lnTo>
                    <a:lnTo>
                      <a:pt x="2486" y="5294"/>
                    </a:lnTo>
                    <a:lnTo>
                      <a:pt x="2442" y="5471"/>
                    </a:lnTo>
                    <a:lnTo>
                      <a:pt x="2520" y="5649"/>
                    </a:lnTo>
                    <a:lnTo>
                      <a:pt x="2631" y="5760"/>
                    </a:lnTo>
                    <a:lnTo>
                      <a:pt x="2808" y="5960"/>
                    </a:lnTo>
                    <a:lnTo>
                      <a:pt x="2975" y="6237"/>
                    </a:lnTo>
                    <a:lnTo>
                      <a:pt x="3063" y="6692"/>
                    </a:lnTo>
                    <a:lnTo>
                      <a:pt x="3086" y="7191"/>
                    </a:lnTo>
                    <a:cubicBezTo>
                      <a:pt x="3086" y="7191"/>
                      <a:pt x="3086" y="7369"/>
                      <a:pt x="3063" y="7536"/>
                    </a:cubicBezTo>
                    <a:cubicBezTo>
                      <a:pt x="2995" y="7696"/>
                      <a:pt x="2150" y="9509"/>
                      <a:pt x="1250" y="9509"/>
                    </a:cubicBezTo>
                    <a:cubicBezTo>
                      <a:pt x="845" y="9509"/>
                      <a:pt x="429" y="9141"/>
                      <a:pt x="67" y="8090"/>
                    </a:cubicBezTo>
                    <a:lnTo>
                      <a:pt x="0" y="8423"/>
                    </a:lnTo>
                    <a:cubicBezTo>
                      <a:pt x="0" y="8423"/>
                      <a:pt x="200" y="9544"/>
                      <a:pt x="966" y="9788"/>
                    </a:cubicBezTo>
                    <a:cubicBezTo>
                      <a:pt x="966" y="9788"/>
                      <a:pt x="1527" y="9873"/>
                      <a:pt x="2146" y="9873"/>
                    </a:cubicBezTo>
                    <a:cubicBezTo>
                      <a:pt x="2394" y="9873"/>
                      <a:pt x="2651" y="9860"/>
                      <a:pt x="2886" y="9822"/>
                    </a:cubicBezTo>
                    <a:cubicBezTo>
                      <a:pt x="2886" y="9822"/>
                      <a:pt x="3241" y="9822"/>
                      <a:pt x="3563" y="9422"/>
                    </a:cubicBezTo>
                    <a:cubicBezTo>
                      <a:pt x="3740" y="9200"/>
                      <a:pt x="4051" y="8967"/>
                      <a:pt x="4429" y="8590"/>
                    </a:cubicBezTo>
                    <a:lnTo>
                      <a:pt x="4739" y="7813"/>
                    </a:lnTo>
                    <a:lnTo>
                      <a:pt x="5150" y="7136"/>
                    </a:lnTo>
                    <a:lnTo>
                      <a:pt x="5605" y="6559"/>
                    </a:lnTo>
                    <a:lnTo>
                      <a:pt x="5949" y="5915"/>
                    </a:lnTo>
                    <a:lnTo>
                      <a:pt x="6204" y="5183"/>
                    </a:lnTo>
                    <a:lnTo>
                      <a:pt x="6204" y="5183"/>
                    </a:lnTo>
                    <a:cubicBezTo>
                      <a:pt x="6204" y="5183"/>
                      <a:pt x="5072" y="7025"/>
                      <a:pt x="4029" y="7536"/>
                    </a:cubicBezTo>
                    <a:cubicBezTo>
                      <a:pt x="3987" y="7543"/>
                      <a:pt x="3947" y="7546"/>
                      <a:pt x="3910" y="7546"/>
                    </a:cubicBezTo>
                    <a:cubicBezTo>
                      <a:pt x="2892" y="7546"/>
                      <a:pt x="3419" y="5027"/>
                      <a:pt x="3419" y="5027"/>
                    </a:cubicBezTo>
                    <a:lnTo>
                      <a:pt x="3419" y="5027"/>
                    </a:lnTo>
                    <a:lnTo>
                      <a:pt x="3385" y="5050"/>
                    </a:lnTo>
                    <a:lnTo>
                      <a:pt x="3441" y="4894"/>
                    </a:lnTo>
                    <a:lnTo>
                      <a:pt x="3530" y="4639"/>
                    </a:lnTo>
                    <a:lnTo>
                      <a:pt x="3618" y="4406"/>
                    </a:lnTo>
                    <a:lnTo>
                      <a:pt x="3718" y="4140"/>
                    </a:lnTo>
                    <a:lnTo>
                      <a:pt x="3874" y="3851"/>
                    </a:lnTo>
                    <a:lnTo>
                      <a:pt x="3996" y="3629"/>
                    </a:lnTo>
                    <a:lnTo>
                      <a:pt x="4195" y="3318"/>
                    </a:lnTo>
                    <a:lnTo>
                      <a:pt x="4495" y="2930"/>
                    </a:lnTo>
                    <a:lnTo>
                      <a:pt x="4662" y="2752"/>
                    </a:lnTo>
                    <a:lnTo>
                      <a:pt x="4895" y="2597"/>
                    </a:lnTo>
                    <a:lnTo>
                      <a:pt x="5117" y="2430"/>
                    </a:lnTo>
                    <a:lnTo>
                      <a:pt x="5272" y="2297"/>
                    </a:lnTo>
                    <a:lnTo>
                      <a:pt x="5350" y="2181"/>
                    </a:lnTo>
                    <a:lnTo>
                      <a:pt x="5350" y="2181"/>
                    </a:lnTo>
                    <a:lnTo>
                      <a:pt x="5327" y="2220"/>
                    </a:lnTo>
                    <a:lnTo>
                      <a:pt x="5272" y="2442"/>
                    </a:lnTo>
                    <a:lnTo>
                      <a:pt x="5272" y="2708"/>
                    </a:lnTo>
                    <a:lnTo>
                      <a:pt x="5372" y="3074"/>
                    </a:lnTo>
                    <a:cubicBezTo>
                      <a:pt x="5682" y="3487"/>
                      <a:pt x="6182" y="3519"/>
                      <a:pt x="6329" y="3519"/>
                    </a:cubicBezTo>
                    <a:cubicBezTo>
                      <a:pt x="6356" y="3519"/>
                      <a:pt x="6371" y="3518"/>
                      <a:pt x="6371" y="3518"/>
                    </a:cubicBezTo>
                    <a:lnTo>
                      <a:pt x="6426" y="3374"/>
                    </a:lnTo>
                    <a:lnTo>
                      <a:pt x="6504" y="3185"/>
                    </a:lnTo>
                    <a:cubicBezTo>
                      <a:pt x="6548" y="3119"/>
                      <a:pt x="6593" y="3041"/>
                      <a:pt x="6615" y="2963"/>
                    </a:cubicBezTo>
                    <a:cubicBezTo>
                      <a:pt x="6604" y="2941"/>
                      <a:pt x="6704" y="2797"/>
                      <a:pt x="6704" y="2797"/>
                    </a:cubicBezTo>
                    <a:cubicBezTo>
                      <a:pt x="5339" y="2486"/>
                      <a:pt x="5916" y="1665"/>
                      <a:pt x="5916" y="1665"/>
                    </a:cubicBezTo>
                    <a:lnTo>
                      <a:pt x="5816" y="1643"/>
                    </a:lnTo>
                    <a:lnTo>
                      <a:pt x="5538" y="1532"/>
                    </a:lnTo>
                    <a:lnTo>
                      <a:pt x="5327" y="1409"/>
                    </a:lnTo>
                    <a:lnTo>
                      <a:pt x="5216" y="1343"/>
                    </a:lnTo>
                    <a:cubicBezTo>
                      <a:pt x="5216" y="1343"/>
                      <a:pt x="5070" y="2017"/>
                      <a:pt x="4347" y="2017"/>
                    </a:cubicBezTo>
                    <a:cubicBezTo>
                      <a:pt x="4225" y="2017"/>
                      <a:pt x="4086" y="1998"/>
                      <a:pt x="3929" y="1953"/>
                    </a:cubicBezTo>
                    <a:lnTo>
                      <a:pt x="4018" y="1798"/>
                    </a:lnTo>
                    <a:lnTo>
                      <a:pt x="4073" y="1687"/>
                    </a:lnTo>
                    <a:lnTo>
                      <a:pt x="4184" y="1365"/>
                    </a:lnTo>
                    <a:cubicBezTo>
                      <a:pt x="4184" y="1365"/>
                      <a:pt x="3829" y="1243"/>
                      <a:pt x="3718" y="1221"/>
                    </a:cubicBezTo>
                    <a:cubicBezTo>
                      <a:pt x="3703" y="1224"/>
                      <a:pt x="3686" y="1226"/>
                      <a:pt x="3666" y="1226"/>
                    </a:cubicBezTo>
                    <a:cubicBezTo>
                      <a:pt x="3496" y="1226"/>
                      <a:pt x="3174" y="1110"/>
                      <a:pt x="3174" y="1110"/>
                    </a:cubicBezTo>
                    <a:lnTo>
                      <a:pt x="3174" y="1110"/>
                    </a:lnTo>
                    <a:cubicBezTo>
                      <a:pt x="3174" y="1110"/>
                      <a:pt x="4218" y="1842"/>
                      <a:pt x="2764" y="2397"/>
                    </a:cubicBezTo>
                    <a:cubicBezTo>
                      <a:pt x="2486" y="2386"/>
                      <a:pt x="2209" y="2319"/>
                      <a:pt x="1943" y="2220"/>
                    </a:cubicBezTo>
                    <a:lnTo>
                      <a:pt x="1499" y="1753"/>
                    </a:lnTo>
                    <a:lnTo>
                      <a:pt x="1343" y="1565"/>
                    </a:lnTo>
                    <a:lnTo>
                      <a:pt x="1710" y="1443"/>
                    </a:lnTo>
                    <a:lnTo>
                      <a:pt x="2120" y="1265"/>
                    </a:lnTo>
                    <a:lnTo>
                      <a:pt x="2398" y="1077"/>
                    </a:lnTo>
                    <a:lnTo>
                      <a:pt x="2642" y="843"/>
                    </a:lnTo>
                    <a:lnTo>
                      <a:pt x="2853" y="566"/>
                    </a:lnTo>
                    <a:lnTo>
                      <a:pt x="2975" y="333"/>
                    </a:lnTo>
                    <a:lnTo>
                      <a:pt x="3008" y="122"/>
                    </a:lnTo>
                    <a:lnTo>
                      <a:pt x="2964" y="0"/>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6224877" y="1652408"/>
                <a:ext cx="110470" cy="44373"/>
              </a:xfrm>
              <a:custGeom>
                <a:avLst/>
                <a:gdLst/>
                <a:ahLst/>
                <a:cxnLst/>
                <a:rect l="l" t="t" r="r" b="b"/>
                <a:pathLst>
                  <a:path w="3097" h="1244" extrusionOk="0">
                    <a:moveTo>
                      <a:pt x="3096" y="1"/>
                    </a:moveTo>
                    <a:lnTo>
                      <a:pt x="3096" y="1"/>
                    </a:lnTo>
                    <a:cubicBezTo>
                      <a:pt x="2640" y="324"/>
                      <a:pt x="2103" y="492"/>
                      <a:pt x="1554" y="492"/>
                    </a:cubicBezTo>
                    <a:cubicBezTo>
                      <a:pt x="1462" y="492"/>
                      <a:pt x="1369" y="488"/>
                      <a:pt x="1276" y="478"/>
                    </a:cubicBezTo>
                    <a:cubicBezTo>
                      <a:pt x="954" y="815"/>
                      <a:pt x="530" y="877"/>
                      <a:pt x="261" y="877"/>
                    </a:cubicBezTo>
                    <a:cubicBezTo>
                      <a:pt x="104" y="877"/>
                      <a:pt x="0" y="855"/>
                      <a:pt x="0" y="855"/>
                    </a:cubicBezTo>
                    <a:lnTo>
                      <a:pt x="0" y="855"/>
                    </a:lnTo>
                    <a:lnTo>
                      <a:pt x="178" y="978"/>
                    </a:lnTo>
                    <a:lnTo>
                      <a:pt x="289" y="1088"/>
                    </a:lnTo>
                    <a:lnTo>
                      <a:pt x="389" y="1244"/>
                    </a:lnTo>
                    <a:lnTo>
                      <a:pt x="677" y="1166"/>
                    </a:lnTo>
                    <a:lnTo>
                      <a:pt x="899" y="1133"/>
                    </a:lnTo>
                    <a:lnTo>
                      <a:pt x="1121" y="1044"/>
                    </a:lnTo>
                    <a:lnTo>
                      <a:pt x="1321" y="944"/>
                    </a:lnTo>
                    <a:lnTo>
                      <a:pt x="1432" y="867"/>
                    </a:lnTo>
                    <a:lnTo>
                      <a:pt x="1709" y="789"/>
                    </a:lnTo>
                    <a:lnTo>
                      <a:pt x="1942" y="722"/>
                    </a:lnTo>
                    <a:lnTo>
                      <a:pt x="2297" y="633"/>
                    </a:lnTo>
                    <a:lnTo>
                      <a:pt x="2575" y="522"/>
                    </a:lnTo>
                    <a:lnTo>
                      <a:pt x="2752" y="423"/>
                    </a:lnTo>
                    <a:lnTo>
                      <a:pt x="2908" y="289"/>
                    </a:lnTo>
                    <a:lnTo>
                      <a:pt x="3019" y="123"/>
                    </a:lnTo>
                    <a:lnTo>
                      <a:pt x="3096" y="1"/>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6825773" y="2341624"/>
                <a:ext cx="59426" cy="239916"/>
              </a:xfrm>
              <a:custGeom>
                <a:avLst/>
                <a:gdLst/>
                <a:ahLst/>
                <a:cxnLst/>
                <a:rect l="l" t="t" r="r" b="b"/>
                <a:pathLst>
                  <a:path w="1666" h="6726" extrusionOk="0">
                    <a:moveTo>
                      <a:pt x="456" y="0"/>
                    </a:moveTo>
                    <a:cubicBezTo>
                      <a:pt x="456" y="0"/>
                      <a:pt x="1" y="1099"/>
                      <a:pt x="323" y="2220"/>
                    </a:cubicBezTo>
                    <a:cubicBezTo>
                      <a:pt x="445" y="2853"/>
                      <a:pt x="600" y="3485"/>
                      <a:pt x="811" y="4107"/>
                    </a:cubicBezTo>
                    <a:cubicBezTo>
                      <a:pt x="1022" y="4961"/>
                      <a:pt x="1155" y="5838"/>
                      <a:pt x="1210" y="6726"/>
                    </a:cubicBezTo>
                    <a:cubicBezTo>
                      <a:pt x="1210" y="6726"/>
                      <a:pt x="1610" y="5228"/>
                      <a:pt x="1643" y="4684"/>
                    </a:cubicBezTo>
                    <a:cubicBezTo>
                      <a:pt x="1665" y="4140"/>
                      <a:pt x="1521" y="2819"/>
                      <a:pt x="1410" y="2675"/>
                    </a:cubicBezTo>
                    <a:cubicBezTo>
                      <a:pt x="1410" y="2675"/>
                      <a:pt x="889" y="1443"/>
                      <a:pt x="866" y="1177"/>
                    </a:cubicBezTo>
                    <a:lnTo>
                      <a:pt x="456" y="0"/>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6917624" y="2773124"/>
                <a:ext cx="41199" cy="31675"/>
              </a:xfrm>
              <a:custGeom>
                <a:avLst/>
                <a:gdLst/>
                <a:ahLst/>
                <a:cxnLst/>
                <a:rect l="l" t="t" r="r" b="b"/>
                <a:pathLst>
                  <a:path w="1155" h="888" extrusionOk="0">
                    <a:moveTo>
                      <a:pt x="345" y="0"/>
                    </a:moveTo>
                    <a:cubicBezTo>
                      <a:pt x="156" y="0"/>
                      <a:pt x="1" y="200"/>
                      <a:pt x="1" y="444"/>
                    </a:cubicBezTo>
                    <a:cubicBezTo>
                      <a:pt x="1" y="688"/>
                      <a:pt x="156" y="888"/>
                      <a:pt x="345" y="888"/>
                    </a:cubicBezTo>
                    <a:cubicBezTo>
                      <a:pt x="544" y="888"/>
                      <a:pt x="1155" y="611"/>
                      <a:pt x="1155" y="366"/>
                    </a:cubicBezTo>
                    <a:cubicBezTo>
                      <a:pt x="1155" y="122"/>
                      <a:pt x="544" y="0"/>
                      <a:pt x="345"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6583110" y="1816312"/>
                <a:ext cx="467955" cy="134012"/>
              </a:xfrm>
              <a:custGeom>
                <a:avLst/>
                <a:gdLst/>
                <a:ahLst/>
                <a:cxnLst/>
                <a:rect l="l" t="t" r="r" b="b"/>
                <a:pathLst>
                  <a:path w="13119" h="3757" extrusionOk="0">
                    <a:moveTo>
                      <a:pt x="7004" y="0"/>
                    </a:moveTo>
                    <a:lnTo>
                      <a:pt x="5705" y="1721"/>
                    </a:lnTo>
                    <a:cubicBezTo>
                      <a:pt x="5705" y="1721"/>
                      <a:pt x="5163" y="1872"/>
                      <a:pt x="3833" y="1872"/>
                    </a:cubicBezTo>
                    <a:cubicBezTo>
                      <a:pt x="3676" y="1872"/>
                      <a:pt x="3509" y="1870"/>
                      <a:pt x="3330" y="1865"/>
                    </a:cubicBezTo>
                    <a:cubicBezTo>
                      <a:pt x="2453" y="1843"/>
                      <a:pt x="1455" y="1243"/>
                      <a:pt x="1" y="1033"/>
                    </a:cubicBezTo>
                    <a:lnTo>
                      <a:pt x="1" y="1033"/>
                    </a:lnTo>
                    <a:cubicBezTo>
                      <a:pt x="1" y="1033"/>
                      <a:pt x="1399" y="2497"/>
                      <a:pt x="4251" y="2842"/>
                    </a:cubicBezTo>
                    <a:cubicBezTo>
                      <a:pt x="4251" y="2842"/>
                      <a:pt x="4557" y="2496"/>
                      <a:pt x="5195" y="2496"/>
                    </a:cubicBezTo>
                    <a:cubicBezTo>
                      <a:pt x="5514" y="2496"/>
                      <a:pt x="5916" y="2583"/>
                      <a:pt x="6404" y="2842"/>
                    </a:cubicBezTo>
                    <a:cubicBezTo>
                      <a:pt x="6404" y="2842"/>
                      <a:pt x="6938" y="3757"/>
                      <a:pt x="7803" y="3757"/>
                    </a:cubicBezTo>
                    <a:cubicBezTo>
                      <a:pt x="8032" y="3757"/>
                      <a:pt x="8285" y="3692"/>
                      <a:pt x="8557" y="3530"/>
                    </a:cubicBezTo>
                    <a:cubicBezTo>
                      <a:pt x="8557" y="3530"/>
                      <a:pt x="8557" y="2581"/>
                      <a:pt x="10377" y="2581"/>
                    </a:cubicBezTo>
                    <a:cubicBezTo>
                      <a:pt x="10455" y="2581"/>
                      <a:pt x="10536" y="2583"/>
                      <a:pt x="10621" y="2586"/>
                    </a:cubicBezTo>
                    <a:cubicBezTo>
                      <a:pt x="11465" y="2553"/>
                      <a:pt x="12308" y="2409"/>
                      <a:pt x="13119" y="2153"/>
                    </a:cubicBezTo>
                    <a:lnTo>
                      <a:pt x="13119" y="2153"/>
                    </a:lnTo>
                    <a:cubicBezTo>
                      <a:pt x="13118" y="2153"/>
                      <a:pt x="11666" y="2252"/>
                      <a:pt x="10171" y="2252"/>
                    </a:cubicBezTo>
                    <a:cubicBezTo>
                      <a:pt x="8868" y="2252"/>
                      <a:pt x="7531" y="2177"/>
                      <a:pt x="7092" y="1898"/>
                    </a:cubicBezTo>
                    <a:lnTo>
                      <a:pt x="7004" y="0"/>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6931892" y="2129851"/>
                <a:ext cx="439811" cy="326595"/>
              </a:xfrm>
              <a:custGeom>
                <a:avLst/>
                <a:gdLst/>
                <a:ahLst/>
                <a:cxnLst/>
                <a:rect l="l" t="t" r="r" b="b"/>
                <a:pathLst>
                  <a:path w="12330" h="9156" extrusionOk="0">
                    <a:moveTo>
                      <a:pt x="9944" y="0"/>
                    </a:moveTo>
                    <a:cubicBezTo>
                      <a:pt x="9556" y="701"/>
                      <a:pt x="9189" y="904"/>
                      <a:pt x="8895" y="904"/>
                    </a:cubicBezTo>
                    <a:cubicBezTo>
                      <a:pt x="8491" y="904"/>
                      <a:pt x="8224" y="522"/>
                      <a:pt x="8224" y="522"/>
                    </a:cubicBezTo>
                    <a:lnTo>
                      <a:pt x="8224" y="522"/>
                    </a:lnTo>
                    <a:cubicBezTo>
                      <a:pt x="8415" y="2610"/>
                      <a:pt x="7447" y="4173"/>
                      <a:pt x="5902" y="4173"/>
                    </a:cubicBezTo>
                    <a:cubicBezTo>
                      <a:pt x="5476" y="4173"/>
                      <a:pt x="5007" y="4054"/>
                      <a:pt x="4506" y="3796"/>
                    </a:cubicBezTo>
                    <a:cubicBezTo>
                      <a:pt x="3930" y="4368"/>
                      <a:pt x="3288" y="4568"/>
                      <a:pt x="2674" y="4568"/>
                    </a:cubicBezTo>
                    <a:cubicBezTo>
                      <a:pt x="1265" y="4568"/>
                      <a:pt x="0" y="3518"/>
                      <a:pt x="0" y="3518"/>
                    </a:cubicBezTo>
                    <a:lnTo>
                      <a:pt x="0" y="3518"/>
                    </a:lnTo>
                    <a:cubicBezTo>
                      <a:pt x="151" y="8777"/>
                      <a:pt x="3603" y="9155"/>
                      <a:pt x="4651" y="9155"/>
                    </a:cubicBezTo>
                    <a:cubicBezTo>
                      <a:pt x="4827" y="9155"/>
                      <a:pt x="4935" y="9145"/>
                      <a:pt x="4948" y="9145"/>
                    </a:cubicBezTo>
                    <a:cubicBezTo>
                      <a:pt x="4949" y="9145"/>
                      <a:pt x="4950" y="9145"/>
                      <a:pt x="4950" y="9145"/>
                    </a:cubicBezTo>
                    <a:cubicBezTo>
                      <a:pt x="8224" y="8801"/>
                      <a:pt x="8235" y="7225"/>
                      <a:pt x="8712" y="6204"/>
                    </a:cubicBezTo>
                    <a:cubicBezTo>
                      <a:pt x="8823" y="5971"/>
                      <a:pt x="9023" y="5238"/>
                      <a:pt x="9023" y="5238"/>
                    </a:cubicBezTo>
                    <a:lnTo>
                      <a:pt x="9311" y="3851"/>
                    </a:lnTo>
                    <a:lnTo>
                      <a:pt x="10354" y="4728"/>
                    </a:lnTo>
                    <a:lnTo>
                      <a:pt x="10932" y="4728"/>
                    </a:lnTo>
                    <a:lnTo>
                      <a:pt x="11697" y="4528"/>
                    </a:lnTo>
                    <a:lnTo>
                      <a:pt x="12330" y="4350"/>
                    </a:lnTo>
                    <a:lnTo>
                      <a:pt x="9944" y="0"/>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6559354" y="2557428"/>
                <a:ext cx="265349" cy="131408"/>
              </a:xfrm>
              <a:custGeom>
                <a:avLst/>
                <a:gdLst/>
                <a:ahLst/>
                <a:cxnLst/>
                <a:rect l="l" t="t" r="r" b="b"/>
                <a:pathLst>
                  <a:path w="7439" h="3684" extrusionOk="0">
                    <a:moveTo>
                      <a:pt x="7002" y="1"/>
                    </a:moveTo>
                    <a:cubicBezTo>
                      <a:pt x="6743" y="1"/>
                      <a:pt x="6382" y="243"/>
                      <a:pt x="6382" y="243"/>
                    </a:cubicBezTo>
                    <a:cubicBezTo>
                      <a:pt x="5101" y="720"/>
                      <a:pt x="4001" y="885"/>
                      <a:pt x="3094" y="885"/>
                    </a:cubicBezTo>
                    <a:cubicBezTo>
                      <a:pt x="1070" y="885"/>
                      <a:pt x="1" y="65"/>
                      <a:pt x="1" y="65"/>
                    </a:cubicBezTo>
                    <a:lnTo>
                      <a:pt x="1" y="65"/>
                    </a:lnTo>
                    <a:cubicBezTo>
                      <a:pt x="345" y="2485"/>
                      <a:pt x="3963" y="3683"/>
                      <a:pt x="3974" y="3683"/>
                    </a:cubicBezTo>
                    <a:cubicBezTo>
                      <a:pt x="6560" y="2651"/>
                      <a:pt x="6904" y="1442"/>
                      <a:pt x="6904" y="1442"/>
                    </a:cubicBezTo>
                    <a:cubicBezTo>
                      <a:pt x="7438" y="280"/>
                      <a:pt x="7279" y="1"/>
                      <a:pt x="7002"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6622312" y="3723587"/>
                <a:ext cx="358698" cy="306049"/>
              </a:xfrm>
              <a:custGeom>
                <a:avLst/>
                <a:gdLst/>
                <a:ahLst/>
                <a:cxnLst/>
                <a:rect l="l" t="t" r="r" b="b"/>
                <a:pathLst>
                  <a:path w="10056" h="8580" extrusionOk="0">
                    <a:moveTo>
                      <a:pt x="0" y="0"/>
                    </a:moveTo>
                    <a:lnTo>
                      <a:pt x="356" y="1343"/>
                    </a:lnTo>
                    <a:lnTo>
                      <a:pt x="644" y="2464"/>
                    </a:lnTo>
                    <a:lnTo>
                      <a:pt x="1033" y="3751"/>
                    </a:lnTo>
                    <a:lnTo>
                      <a:pt x="1332" y="4495"/>
                    </a:lnTo>
                    <a:lnTo>
                      <a:pt x="1654" y="5116"/>
                    </a:lnTo>
                    <a:lnTo>
                      <a:pt x="2031" y="5694"/>
                    </a:lnTo>
                    <a:lnTo>
                      <a:pt x="2731" y="6792"/>
                    </a:lnTo>
                    <a:lnTo>
                      <a:pt x="3330" y="7647"/>
                    </a:lnTo>
                    <a:lnTo>
                      <a:pt x="3541" y="7935"/>
                    </a:lnTo>
                    <a:lnTo>
                      <a:pt x="3763" y="8113"/>
                    </a:lnTo>
                    <a:lnTo>
                      <a:pt x="4284" y="8357"/>
                    </a:lnTo>
                    <a:lnTo>
                      <a:pt x="5072" y="8546"/>
                    </a:lnTo>
                    <a:lnTo>
                      <a:pt x="5516" y="8579"/>
                    </a:lnTo>
                    <a:lnTo>
                      <a:pt x="5927" y="8579"/>
                    </a:lnTo>
                    <a:lnTo>
                      <a:pt x="6892" y="8457"/>
                    </a:lnTo>
                    <a:lnTo>
                      <a:pt x="7381" y="8324"/>
                    </a:lnTo>
                    <a:lnTo>
                      <a:pt x="7725" y="8157"/>
                    </a:lnTo>
                    <a:lnTo>
                      <a:pt x="8157" y="7847"/>
                    </a:lnTo>
                    <a:lnTo>
                      <a:pt x="8546" y="7469"/>
                    </a:lnTo>
                    <a:lnTo>
                      <a:pt x="8868" y="7103"/>
                    </a:lnTo>
                    <a:lnTo>
                      <a:pt x="9190" y="6659"/>
                    </a:lnTo>
                    <a:lnTo>
                      <a:pt x="9412" y="6215"/>
                    </a:lnTo>
                    <a:lnTo>
                      <a:pt x="9567" y="5827"/>
                    </a:lnTo>
                    <a:lnTo>
                      <a:pt x="9689" y="5472"/>
                    </a:lnTo>
                    <a:lnTo>
                      <a:pt x="9778" y="5194"/>
                    </a:lnTo>
                    <a:lnTo>
                      <a:pt x="9855" y="4750"/>
                    </a:lnTo>
                    <a:lnTo>
                      <a:pt x="9922" y="4284"/>
                    </a:lnTo>
                    <a:lnTo>
                      <a:pt x="9989" y="3674"/>
                    </a:lnTo>
                    <a:lnTo>
                      <a:pt x="10022" y="3219"/>
                    </a:lnTo>
                    <a:lnTo>
                      <a:pt x="10055" y="2841"/>
                    </a:lnTo>
                    <a:lnTo>
                      <a:pt x="10055" y="2841"/>
                    </a:lnTo>
                    <a:cubicBezTo>
                      <a:pt x="8871" y="4753"/>
                      <a:pt x="7610" y="5456"/>
                      <a:pt x="6397" y="5456"/>
                    </a:cubicBezTo>
                    <a:cubicBezTo>
                      <a:pt x="3017" y="5456"/>
                      <a:pt x="1" y="1"/>
                      <a:pt x="0"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6017812" y="2069284"/>
                <a:ext cx="744290" cy="547106"/>
              </a:xfrm>
              <a:custGeom>
                <a:avLst/>
                <a:gdLst/>
                <a:ahLst/>
                <a:cxnLst/>
                <a:rect l="l" t="t" r="r" b="b"/>
                <a:pathLst>
                  <a:path w="20866" h="15338" extrusionOk="0">
                    <a:moveTo>
                      <a:pt x="10533" y="0"/>
                    </a:moveTo>
                    <a:cubicBezTo>
                      <a:pt x="9483" y="1623"/>
                      <a:pt x="9394" y="8771"/>
                      <a:pt x="6625" y="8771"/>
                    </a:cubicBezTo>
                    <a:cubicBezTo>
                      <a:pt x="6553" y="8771"/>
                      <a:pt x="6480" y="8766"/>
                      <a:pt x="6404" y="8756"/>
                    </a:cubicBezTo>
                    <a:lnTo>
                      <a:pt x="6404" y="8756"/>
                    </a:lnTo>
                    <a:cubicBezTo>
                      <a:pt x="6565" y="9437"/>
                      <a:pt x="5751" y="12181"/>
                      <a:pt x="3842" y="12181"/>
                    </a:cubicBezTo>
                    <a:cubicBezTo>
                      <a:pt x="2858" y="12181"/>
                      <a:pt x="1583" y="11452"/>
                      <a:pt x="1" y="9333"/>
                    </a:cubicBezTo>
                    <a:lnTo>
                      <a:pt x="1" y="9333"/>
                    </a:lnTo>
                    <a:lnTo>
                      <a:pt x="356" y="10221"/>
                    </a:lnTo>
                    <a:lnTo>
                      <a:pt x="756" y="11198"/>
                    </a:lnTo>
                    <a:lnTo>
                      <a:pt x="1088" y="11864"/>
                    </a:lnTo>
                    <a:lnTo>
                      <a:pt x="1333" y="12297"/>
                    </a:lnTo>
                    <a:lnTo>
                      <a:pt x="1721" y="12840"/>
                    </a:lnTo>
                    <a:lnTo>
                      <a:pt x="1999" y="13151"/>
                    </a:lnTo>
                    <a:lnTo>
                      <a:pt x="2398" y="13551"/>
                    </a:lnTo>
                    <a:lnTo>
                      <a:pt x="2897" y="13906"/>
                    </a:lnTo>
                    <a:lnTo>
                      <a:pt x="3408" y="14228"/>
                    </a:lnTo>
                    <a:lnTo>
                      <a:pt x="3963" y="14583"/>
                    </a:lnTo>
                    <a:lnTo>
                      <a:pt x="4340" y="14860"/>
                    </a:lnTo>
                    <a:lnTo>
                      <a:pt x="4673" y="15060"/>
                    </a:lnTo>
                    <a:lnTo>
                      <a:pt x="4973" y="15204"/>
                    </a:lnTo>
                    <a:lnTo>
                      <a:pt x="5461" y="15326"/>
                    </a:lnTo>
                    <a:lnTo>
                      <a:pt x="5705" y="15337"/>
                    </a:lnTo>
                    <a:lnTo>
                      <a:pt x="6016" y="15237"/>
                    </a:lnTo>
                    <a:lnTo>
                      <a:pt x="6271" y="15093"/>
                    </a:lnTo>
                    <a:lnTo>
                      <a:pt x="6515" y="14860"/>
                    </a:lnTo>
                    <a:lnTo>
                      <a:pt x="6848" y="14450"/>
                    </a:lnTo>
                    <a:lnTo>
                      <a:pt x="6937" y="14305"/>
                    </a:lnTo>
                    <a:lnTo>
                      <a:pt x="7092" y="14117"/>
                    </a:lnTo>
                    <a:lnTo>
                      <a:pt x="7448" y="13662"/>
                    </a:lnTo>
                    <a:lnTo>
                      <a:pt x="7814" y="13173"/>
                    </a:lnTo>
                    <a:lnTo>
                      <a:pt x="8180" y="12707"/>
                    </a:lnTo>
                    <a:lnTo>
                      <a:pt x="8624" y="12197"/>
                    </a:lnTo>
                    <a:lnTo>
                      <a:pt x="8890" y="11908"/>
                    </a:lnTo>
                    <a:lnTo>
                      <a:pt x="9268" y="11398"/>
                    </a:lnTo>
                    <a:lnTo>
                      <a:pt x="9612" y="10821"/>
                    </a:lnTo>
                    <a:lnTo>
                      <a:pt x="9867" y="10354"/>
                    </a:lnTo>
                    <a:lnTo>
                      <a:pt x="10144" y="9744"/>
                    </a:lnTo>
                    <a:lnTo>
                      <a:pt x="10477" y="8945"/>
                    </a:lnTo>
                    <a:lnTo>
                      <a:pt x="10655" y="8490"/>
                    </a:lnTo>
                    <a:lnTo>
                      <a:pt x="10766" y="8157"/>
                    </a:lnTo>
                    <a:lnTo>
                      <a:pt x="10832" y="9000"/>
                    </a:lnTo>
                    <a:lnTo>
                      <a:pt x="11066" y="10221"/>
                    </a:lnTo>
                    <a:lnTo>
                      <a:pt x="11265" y="11009"/>
                    </a:lnTo>
                    <a:lnTo>
                      <a:pt x="11643" y="12086"/>
                    </a:lnTo>
                    <a:cubicBezTo>
                      <a:pt x="11643" y="12086"/>
                      <a:pt x="11731" y="8778"/>
                      <a:pt x="13074" y="8157"/>
                    </a:cubicBezTo>
                    <a:cubicBezTo>
                      <a:pt x="13707" y="8845"/>
                      <a:pt x="14528" y="9344"/>
                      <a:pt x="15438" y="9589"/>
                    </a:cubicBezTo>
                    <a:cubicBezTo>
                      <a:pt x="15851" y="9687"/>
                      <a:pt x="16283" y="9795"/>
                      <a:pt x="16765" y="9795"/>
                    </a:cubicBezTo>
                    <a:cubicBezTo>
                      <a:pt x="17474" y="9795"/>
                      <a:pt x="18292" y="9562"/>
                      <a:pt x="19322" y="8723"/>
                    </a:cubicBezTo>
                    <a:cubicBezTo>
                      <a:pt x="20199" y="7957"/>
                      <a:pt x="20865" y="6603"/>
                      <a:pt x="20787" y="5050"/>
                    </a:cubicBezTo>
                    <a:lnTo>
                      <a:pt x="20787" y="5050"/>
                    </a:lnTo>
                    <a:cubicBezTo>
                      <a:pt x="20787" y="5050"/>
                      <a:pt x="20054" y="5526"/>
                      <a:pt x="18854" y="5526"/>
                    </a:cubicBezTo>
                    <a:cubicBezTo>
                      <a:pt x="18169" y="5526"/>
                      <a:pt x="17332" y="5371"/>
                      <a:pt x="16393" y="4883"/>
                    </a:cubicBezTo>
                    <a:cubicBezTo>
                      <a:pt x="15990" y="5188"/>
                      <a:pt x="15392" y="5398"/>
                      <a:pt x="14761" y="5398"/>
                    </a:cubicBezTo>
                    <a:cubicBezTo>
                      <a:pt x="13739" y="5398"/>
                      <a:pt x="12632" y="4848"/>
                      <a:pt x="12131" y="3263"/>
                    </a:cubicBezTo>
                    <a:cubicBezTo>
                      <a:pt x="12098" y="2830"/>
                      <a:pt x="12053" y="1720"/>
                      <a:pt x="11543" y="1354"/>
                    </a:cubicBezTo>
                    <a:cubicBezTo>
                      <a:pt x="11177" y="921"/>
                      <a:pt x="10832" y="466"/>
                      <a:pt x="10533"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6588675" y="2657910"/>
                <a:ext cx="868957" cy="1266820"/>
              </a:xfrm>
              <a:custGeom>
                <a:avLst/>
                <a:gdLst/>
                <a:ahLst/>
                <a:cxnLst/>
                <a:rect l="l" t="t" r="r" b="b"/>
                <a:pathLst>
                  <a:path w="24361" h="35515" extrusionOk="0">
                    <a:moveTo>
                      <a:pt x="15582" y="13940"/>
                    </a:moveTo>
                    <a:lnTo>
                      <a:pt x="15049" y="14594"/>
                    </a:lnTo>
                    <a:lnTo>
                      <a:pt x="14971" y="14694"/>
                    </a:lnTo>
                    <a:lnTo>
                      <a:pt x="15005" y="14628"/>
                    </a:lnTo>
                    <a:lnTo>
                      <a:pt x="15437" y="14106"/>
                    </a:lnTo>
                    <a:lnTo>
                      <a:pt x="15582" y="13940"/>
                    </a:lnTo>
                    <a:close/>
                    <a:moveTo>
                      <a:pt x="12419" y="17058"/>
                    </a:moveTo>
                    <a:lnTo>
                      <a:pt x="12985" y="17147"/>
                    </a:lnTo>
                    <a:lnTo>
                      <a:pt x="13540" y="17125"/>
                    </a:lnTo>
                    <a:lnTo>
                      <a:pt x="13562" y="17080"/>
                    </a:lnTo>
                    <a:lnTo>
                      <a:pt x="13562" y="17091"/>
                    </a:lnTo>
                    <a:lnTo>
                      <a:pt x="13329" y="18024"/>
                    </a:lnTo>
                    <a:lnTo>
                      <a:pt x="13229" y="18579"/>
                    </a:lnTo>
                    <a:lnTo>
                      <a:pt x="13151" y="19189"/>
                    </a:lnTo>
                    <a:lnTo>
                      <a:pt x="13096" y="19555"/>
                    </a:lnTo>
                    <a:lnTo>
                      <a:pt x="13096" y="19533"/>
                    </a:lnTo>
                    <a:lnTo>
                      <a:pt x="12763" y="18090"/>
                    </a:lnTo>
                    <a:lnTo>
                      <a:pt x="12419" y="17058"/>
                    </a:lnTo>
                    <a:close/>
                    <a:moveTo>
                      <a:pt x="15371" y="1"/>
                    </a:moveTo>
                    <a:cubicBezTo>
                      <a:pt x="18012" y="4529"/>
                      <a:pt x="16436" y="6582"/>
                      <a:pt x="15382" y="7359"/>
                    </a:cubicBezTo>
                    <a:cubicBezTo>
                      <a:pt x="14572" y="7803"/>
                      <a:pt x="14061" y="8069"/>
                      <a:pt x="13795" y="8202"/>
                    </a:cubicBezTo>
                    <a:lnTo>
                      <a:pt x="13562" y="8313"/>
                    </a:lnTo>
                    <a:cubicBezTo>
                      <a:pt x="12291" y="9327"/>
                      <a:pt x="10674" y="9656"/>
                      <a:pt x="9112" y="9656"/>
                    </a:cubicBezTo>
                    <a:cubicBezTo>
                      <a:pt x="6228" y="9656"/>
                      <a:pt x="3529" y="8535"/>
                      <a:pt x="3529" y="8535"/>
                    </a:cubicBezTo>
                    <a:lnTo>
                      <a:pt x="3529" y="8535"/>
                    </a:lnTo>
                    <a:cubicBezTo>
                      <a:pt x="7923" y="10987"/>
                      <a:pt x="9329" y="11171"/>
                      <a:pt x="9652" y="11171"/>
                    </a:cubicBezTo>
                    <a:cubicBezTo>
                      <a:pt x="9710" y="11171"/>
                      <a:pt x="9733" y="11165"/>
                      <a:pt x="9733" y="11165"/>
                    </a:cubicBezTo>
                    <a:cubicBezTo>
                      <a:pt x="10003" y="11191"/>
                      <a:pt x="10264" y="11203"/>
                      <a:pt x="10515" y="11203"/>
                    </a:cubicBezTo>
                    <a:cubicBezTo>
                      <a:pt x="13433" y="11203"/>
                      <a:pt x="15093" y="9578"/>
                      <a:pt x="15859" y="8546"/>
                    </a:cubicBezTo>
                    <a:cubicBezTo>
                      <a:pt x="15910" y="8543"/>
                      <a:pt x="15958" y="8541"/>
                      <a:pt x="16003" y="8541"/>
                    </a:cubicBezTo>
                    <a:cubicBezTo>
                      <a:pt x="18020" y="8541"/>
                      <a:pt x="13995" y="11887"/>
                      <a:pt x="13995" y="11887"/>
                    </a:cubicBezTo>
                    <a:cubicBezTo>
                      <a:pt x="13058" y="12515"/>
                      <a:pt x="11248" y="12640"/>
                      <a:pt x="9956" y="12640"/>
                    </a:cubicBezTo>
                    <a:cubicBezTo>
                      <a:pt x="9105" y="12640"/>
                      <a:pt x="8479" y="12586"/>
                      <a:pt x="8479" y="12586"/>
                    </a:cubicBezTo>
                    <a:cubicBezTo>
                      <a:pt x="6288" y="11463"/>
                      <a:pt x="3851" y="10865"/>
                      <a:pt x="1378" y="10865"/>
                    </a:cubicBezTo>
                    <a:cubicBezTo>
                      <a:pt x="1333" y="10865"/>
                      <a:pt x="1288" y="10865"/>
                      <a:pt x="1243" y="10866"/>
                    </a:cubicBezTo>
                    <a:cubicBezTo>
                      <a:pt x="0" y="13218"/>
                      <a:pt x="2730" y="13585"/>
                      <a:pt x="4351" y="13596"/>
                    </a:cubicBezTo>
                    <a:cubicBezTo>
                      <a:pt x="5605" y="13929"/>
                      <a:pt x="12874" y="16159"/>
                      <a:pt x="13229" y="23306"/>
                    </a:cubicBezTo>
                    <a:lnTo>
                      <a:pt x="13273" y="22529"/>
                    </a:lnTo>
                    <a:lnTo>
                      <a:pt x="13273" y="22785"/>
                    </a:lnTo>
                    <a:lnTo>
                      <a:pt x="13207" y="23617"/>
                    </a:lnTo>
                    <a:lnTo>
                      <a:pt x="13062" y="24638"/>
                    </a:lnTo>
                    <a:lnTo>
                      <a:pt x="12907" y="25393"/>
                    </a:lnTo>
                    <a:lnTo>
                      <a:pt x="12752" y="26003"/>
                    </a:lnTo>
                    <a:lnTo>
                      <a:pt x="12663" y="26247"/>
                    </a:lnTo>
                    <a:lnTo>
                      <a:pt x="12729" y="26713"/>
                    </a:lnTo>
                    <a:lnTo>
                      <a:pt x="12774" y="27002"/>
                    </a:lnTo>
                    <a:lnTo>
                      <a:pt x="12840" y="27479"/>
                    </a:lnTo>
                    <a:lnTo>
                      <a:pt x="12918" y="27979"/>
                    </a:lnTo>
                    <a:lnTo>
                      <a:pt x="13007" y="28489"/>
                    </a:lnTo>
                    <a:lnTo>
                      <a:pt x="13074" y="28733"/>
                    </a:lnTo>
                    <a:lnTo>
                      <a:pt x="13162" y="29133"/>
                    </a:lnTo>
                    <a:lnTo>
                      <a:pt x="13307" y="29588"/>
                    </a:lnTo>
                    <a:lnTo>
                      <a:pt x="13462" y="30076"/>
                    </a:lnTo>
                    <a:lnTo>
                      <a:pt x="13595" y="30575"/>
                    </a:lnTo>
                    <a:lnTo>
                      <a:pt x="13684" y="31019"/>
                    </a:lnTo>
                    <a:lnTo>
                      <a:pt x="13828" y="31952"/>
                    </a:lnTo>
                    <a:lnTo>
                      <a:pt x="13917" y="32384"/>
                    </a:lnTo>
                    <a:lnTo>
                      <a:pt x="14150" y="33073"/>
                    </a:lnTo>
                    <a:lnTo>
                      <a:pt x="14472" y="33816"/>
                    </a:lnTo>
                    <a:lnTo>
                      <a:pt x="14705" y="34182"/>
                    </a:lnTo>
                    <a:lnTo>
                      <a:pt x="14905" y="34426"/>
                    </a:lnTo>
                    <a:lnTo>
                      <a:pt x="15293" y="34737"/>
                    </a:lnTo>
                    <a:lnTo>
                      <a:pt x="15781" y="34992"/>
                    </a:lnTo>
                    <a:lnTo>
                      <a:pt x="16447" y="35270"/>
                    </a:lnTo>
                    <a:lnTo>
                      <a:pt x="17024" y="35436"/>
                    </a:lnTo>
                    <a:lnTo>
                      <a:pt x="17479" y="35514"/>
                    </a:lnTo>
                    <a:lnTo>
                      <a:pt x="18034" y="35514"/>
                    </a:lnTo>
                    <a:lnTo>
                      <a:pt x="18600" y="35425"/>
                    </a:lnTo>
                    <a:lnTo>
                      <a:pt x="19033" y="35348"/>
                    </a:lnTo>
                    <a:lnTo>
                      <a:pt x="19510" y="35170"/>
                    </a:lnTo>
                    <a:lnTo>
                      <a:pt x="19877" y="34970"/>
                    </a:lnTo>
                    <a:lnTo>
                      <a:pt x="20265" y="34704"/>
                    </a:lnTo>
                    <a:lnTo>
                      <a:pt x="20542" y="34460"/>
                    </a:lnTo>
                    <a:lnTo>
                      <a:pt x="20753" y="34227"/>
                    </a:lnTo>
                    <a:lnTo>
                      <a:pt x="20931" y="33971"/>
                    </a:lnTo>
                    <a:lnTo>
                      <a:pt x="21131" y="33627"/>
                    </a:lnTo>
                    <a:lnTo>
                      <a:pt x="21308" y="33283"/>
                    </a:lnTo>
                    <a:lnTo>
                      <a:pt x="21619" y="32673"/>
                    </a:lnTo>
                    <a:lnTo>
                      <a:pt x="22107" y="31730"/>
                    </a:lnTo>
                    <a:lnTo>
                      <a:pt x="22307" y="31408"/>
                    </a:lnTo>
                    <a:lnTo>
                      <a:pt x="22429" y="31164"/>
                    </a:lnTo>
                    <a:lnTo>
                      <a:pt x="22751" y="30553"/>
                    </a:lnTo>
                    <a:lnTo>
                      <a:pt x="22984" y="30098"/>
                    </a:lnTo>
                    <a:lnTo>
                      <a:pt x="23284" y="29543"/>
                    </a:lnTo>
                    <a:lnTo>
                      <a:pt x="23528" y="29111"/>
                    </a:lnTo>
                    <a:lnTo>
                      <a:pt x="23694" y="28778"/>
                    </a:lnTo>
                    <a:lnTo>
                      <a:pt x="23850" y="28422"/>
                    </a:lnTo>
                    <a:lnTo>
                      <a:pt x="23983" y="28101"/>
                    </a:lnTo>
                    <a:lnTo>
                      <a:pt x="24149" y="27734"/>
                    </a:lnTo>
                    <a:lnTo>
                      <a:pt x="24360" y="27235"/>
                    </a:lnTo>
                    <a:lnTo>
                      <a:pt x="24360" y="27235"/>
                    </a:lnTo>
                    <a:cubicBezTo>
                      <a:pt x="23228" y="28800"/>
                      <a:pt x="22018" y="30287"/>
                      <a:pt x="20720" y="31707"/>
                    </a:cubicBezTo>
                    <a:cubicBezTo>
                      <a:pt x="20061" y="32419"/>
                      <a:pt x="19351" y="32662"/>
                      <a:pt x="18690" y="32662"/>
                    </a:cubicBezTo>
                    <a:cubicBezTo>
                      <a:pt x="17269" y="32662"/>
                      <a:pt x="16070" y="31541"/>
                      <a:pt x="16070" y="31541"/>
                    </a:cubicBezTo>
                    <a:cubicBezTo>
                      <a:pt x="12618" y="23273"/>
                      <a:pt x="16148" y="13252"/>
                      <a:pt x="16148" y="13252"/>
                    </a:cubicBezTo>
                    <a:lnTo>
                      <a:pt x="16458" y="12541"/>
                    </a:lnTo>
                    <a:lnTo>
                      <a:pt x="16736" y="11642"/>
                    </a:lnTo>
                    <a:lnTo>
                      <a:pt x="16947" y="11054"/>
                    </a:lnTo>
                    <a:lnTo>
                      <a:pt x="17402" y="10244"/>
                    </a:lnTo>
                    <a:lnTo>
                      <a:pt x="17879" y="9545"/>
                    </a:lnTo>
                    <a:cubicBezTo>
                      <a:pt x="21774" y="6425"/>
                      <a:pt x="20629" y="5873"/>
                      <a:pt x="19332" y="5873"/>
                    </a:cubicBezTo>
                    <a:cubicBezTo>
                      <a:pt x="18623" y="5873"/>
                      <a:pt x="17868" y="6038"/>
                      <a:pt x="17868" y="6038"/>
                    </a:cubicBezTo>
                    <a:cubicBezTo>
                      <a:pt x="18778" y="2387"/>
                      <a:pt x="15371" y="1"/>
                      <a:pt x="15371"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6727289" y="2695934"/>
                <a:ext cx="107224" cy="102801"/>
              </a:xfrm>
              <a:custGeom>
                <a:avLst/>
                <a:gdLst/>
                <a:ahLst/>
                <a:cxnLst/>
                <a:rect l="l" t="t" r="r" b="b"/>
                <a:pathLst>
                  <a:path w="3006" h="2882" extrusionOk="0">
                    <a:moveTo>
                      <a:pt x="2372" y="0"/>
                    </a:moveTo>
                    <a:cubicBezTo>
                      <a:pt x="759" y="0"/>
                      <a:pt x="0" y="1838"/>
                      <a:pt x="465" y="2797"/>
                    </a:cubicBezTo>
                    <a:cubicBezTo>
                      <a:pt x="465" y="2797"/>
                      <a:pt x="458" y="2881"/>
                      <a:pt x="485" y="2881"/>
                    </a:cubicBezTo>
                    <a:cubicBezTo>
                      <a:pt x="493" y="2881"/>
                      <a:pt x="504" y="2873"/>
                      <a:pt x="520" y="2852"/>
                    </a:cubicBezTo>
                    <a:cubicBezTo>
                      <a:pt x="842" y="2364"/>
                      <a:pt x="1918" y="644"/>
                      <a:pt x="3006" y="89"/>
                    </a:cubicBezTo>
                    <a:cubicBezTo>
                      <a:pt x="2782" y="28"/>
                      <a:pt x="2570" y="0"/>
                      <a:pt x="2372"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6931892" y="2170622"/>
                <a:ext cx="395473" cy="285003"/>
              </a:xfrm>
              <a:custGeom>
                <a:avLst/>
                <a:gdLst/>
                <a:ahLst/>
                <a:cxnLst/>
                <a:rect l="l" t="t" r="r" b="b"/>
                <a:pathLst>
                  <a:path w="11087" h="7990" extrusionOk="0">
                    <a:moveTo>
                      <a:pt x="9389" y="0"/>
                    </a:moveTo>
                    <a:cubicBezTo>
                      <a:pt x="8989" y="266"/>
                      <a:pt x="8767" y="821"/>
                      <a:pt x="8767" y="821"/>
                    </a:cubicBezTo>
                    <a:cubicBezTo>
                      <a:pt x="8679" y="1021"/>
                      <a:pt x="8734" y="1665"/>
                      <a:pt x="8734" y="1665"/>
                    </a:cubicBezTo>
                    <a:cubicBezTo>
                      <a:pt x="8812" y="2453"/>
                      <a:pt x="8434" y="3329"/>
                      <a:pt x="8434" y="3329"/>
                    </a:cubicBezTo>
                    <a:cubicBezTo>
                      <a:pt x="8124" y="4184"/>
                      <a:pt x="7314" y="4916"/>
                      <a:pt x="7314" y="4916"/>
                    </a:cubicBezTo>
                    <a:cubicBezTo>
                      <a:pt x="6437" y="5704"/>
                      <a:pt x="5605" y="5871"/>
                      <a:pt x="5605" y="5871"/>
                    </a:cubicBezTo>
                    <a:cubicBezTo>
                      <a:pt x="5313" y="5988"/>
                      <a:pt x="4910" y="6022"/>
                      <a:pt x="4542" y="6022"/>
                    </a:cubicBezTo>
                    <a:cubicBezTo>
                      <a:pt x="4042" y="6022"/>
                      <a:pt x="3607" y="5960"/>
                      <a:pt x="3607" y="5960"/>
                    </a:cubicBezTo>
                    <a:cubicBezTo>
                      <a:pt x="2708" y="5849"/>
                      <a:pt x="1587" y="5227"/>
                      <a:pt x="1587" y="5227"/>
                    </a:cubicBezTo>
                    <a:lnTo>
                      <a:pt x="1210" y="4939"/>
                    </a:lnTo>
                    <a:lnTo>
                      <a:pt x="821" y="4528"/>
                    </a:lnTo>
                    <a:lnTo>
                      <a:pt x="566" y="4228"/>
                    </a:lnTo>
                    <a:lnTo>
                      <a:pt x="277" y="3707"/>
                    </a:lnTo>
                    <a:lnTo>
                      <a:pt x="122" y="3230"/>
                    </a:lnTo>
                    <a:lnTo>
                      <a:pt x="0" y="2630"/>
                    </a:lnTo>
                    <a:lnTo>
                      <a:pt x="0" y="2630"/>
                    </a:lnTo>
                    <a:cubicBezTo>
                      <a:pt x="22" y="2852"/>
                      <a:pt x="133" y="3873"/>
                      <a:pt x="133" y="3873"/>
                    </a:cubicBezTo>
                    <a:cubicBezTo>
                      <a:pt x="244" y="4539"/>
                      <a:pt x="466" y="5183"/>
                      <a:pt x="799" y="5771"/>
                    </a:cubicBezTo>
                    <a:cubicBezTo>
                      <a:pt x="799" y="5782"/>
                      <a:pt x="810" y="5804"/>
                      <a:pt x="832" y="5827"/>
                    </a:cubicBezTo>
                    <a:cubicBezTo>
                      <a:pt x="1276" y="6626"/>
                      <a:pt x="1964" y="7269"/>
                      <a:pt x="2808" y="7635"/>
                    </a:cubicBezTo>
                    <a:cubicBezTo>
                      <a:pt x="3388" y="7870"/>
                      <a:pt x="4007" y="7989"/>
                      <a:pt x="4627" y="7989"/>
                    </a:cubicBezTo>
                    <a:cubicBezTo>
                      <a:pt x="5003" y="7989"/>
                      <a:pt x="5380" y="7945"/>
                      <a:pt x="5749" y="7857"/>
                    </a:cubicBezTo>
                    <a:cubicBezTo>
                      <a:pt x="7558" y="7547"/>
                      <a:pt x="8124" y="6426"/>
                      <a:pt x="8124" y="6426"/>
                    </a:cubicBezTo>
                    <a:lnTo>
                      <a:pt x="8545" y="5494"/>
                    </a:lnTo>
                    <a:cubicBezTo>
                      <a:pt x="8623" y="5338"/>
                      <a:pt x="8956" y="4262"/>
                      <a:pt x="8956" y="4262"/>
                    </a:cubicBezTo>
                    <a:cubicBezTo>
                      <a:pt x="9034" y="4062"/>
                      <a:pt x="9311" y="2697"/>
                      <a:pt x="9311" y="2697"/>
                    </a:cubicBezTo>
                    <a:lnTo>
                      <a:pt x="9533" y="2852"/>
                    </a:lnTo>
                    <a:lnTo>
                      <a:pt x="9788" y="3063"/>
                    </a:lnTo>
                    <a:lnTo>
                      <a:pt x="10132" y="3385"/>
                    </a:lnTo>
                    <a:cubicBezTo>
                      <a:pt x="10221" y="3463"/>
                      <a:pt x="10310" y="3518"/>
                      <a:pt x="10410" y="3574"/>
                    </a:cubicBezTo>
                    <a:cubicBezTo>
                      <a:pt x="10447" y="3575"/>
                      <a:pt x="10483" y="3576"/>
                      <a:pt x="10520" y="3576"/>
                    </a:cubicBezTo>
                    <a:cubicBezTo>
                      <a:pt x="10713" y="3576"/>
                      <a:pt x="10900" y="3550"/>
                      <a:pt x="11087" y="3485"/>
                    </a:cubicBezTo>
                    <a:lnTo>
                      <a:pt x="9389" y="0"/>
                    </a:ln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6069676" y="1940230"/>
                <a:ext cx="121171" cy="97415"/>
              </a:xfrm>
              <a:custGeom>
                <a:avLst/>
                <a:gdLst/>
                <a:ahLst/>
                <a:cxnLst/>
                <a:rect l="l" t="t" r="r" b="b"/>
                <a:pathLst>
                  <a:path w="3397" h="2731" extrusionOk="0">
                    <a:moveTo>
                      <a:pt x="3397" y="0"/>
                    </a:moveTo>
                    <a:cubicBezTo>
                      <a:pt x="3397" y="0"/>
                      <a:pt x="2509" y="966"/>
                      <a:pt x="1632" y="1210"/>
                    </a:cubicBezTo>
                    <a:cubicBezTo>
                      <a:pt x="1632" y="1210"/>
                      <a:pt x="922" y="2530"/>
                      <a:pt x="1" y="2686"/>
                    </a:cubicBezTo>
                    <a:lnTo>
                      <a:pt x="167" y="2730"/>
                    </a:lnTo>
                    <a:lnTo>
                      <a:pt x="533" y="2730"/>
                    </a:lnTo>
                    <a:lnTo>
                      <a:pt x="889" y="2719"/>
                    </a:lnTo>
                    <a:lnTo>
                      <a:pt x="1122" y="2675"/>
                    </a:lnTo>
                    <a:cubicBezTo>
                      <a:pt x="1122" y="2675"/>
                      <a:pt x="1377" y="2630"/>
                      <a:pt x="1566" y="2575"/>
                    </a:cubicBezTo>
                    <a:lnTo>
                      <a:pt x="2642" y="1465"/>
                    </a:lnTo>
                    <a:cubicBezTo>
                      <a:pt x="2642" y="1465"/>
                      <a:pt x="2645" y="1467"/>
                      <a:pt x="2651" y="1467"/>
                    </a:cubicBezTo>
                    <a:cubicBezTo>
                      <a:pt x="2679" y="1467"/>
                      <a:pt x="2766" y="1429"/>
                      <a:pt x="2875" y="1010"/>
                    </a:cubicBezTo>
                    <a:cubicBezTo>
                      <a:pt x="2875" y="1010"/>
                      <a:pt x="3042" y="555"/>
                      <a:pt x="3119" y="411"/>
                    </a:cubicBezTo>
                    <a:lnTo>
                      <a:pt x="3397" y="0"/>
                    </a:ln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6047133" y="1754960"/>
                <a:ext cx="151633" cy="68522"/>
              </a:xfrm>
              <a:custGeom>
                <a:avLst/>
                <a:gdLst/>
                <a:ahLst/>
                <a:cxnLst/>
                <a:rect l="l" t="t" r="r" b="b"/>
                <a:pathLst>
                  <a:path w="4251" h="1921" extrusionOk="0">
                    <a:moveTo>
                      <a:pt x="2841" y="0"/>
                    </a:moveTo>
                    <a:cubicBezTo>
                      <a:pt x="2841" y="0"/>
                      <a:pt x="2399" y="452"/>
                      <a:pt x="1792" y="452"/>
                    </a:cubicBezTo>
                    <a:cubicBezTo>
                      <a:pt x="1747" y="452"/>
                      <a:pt x="1701" y="450"/>
                      <a:pt x="1654" y="444"/>
                    </a:cubicBezTo>
                    <a:cubicBezTo>
                      <a:pt x="1654" y="444"/>
                      <a:pt x="932" y="366"/>
                      <a:pt x="866" y="289"/>
                    </a:cubicBezTo>
                    <a:lnTo>
                      <a:pt x="866" y="289"/>
                    </a:lnTo>
                    <a:cubicBezTo>
                      <a:pt x="866" y="289"/>
                      <a:pt x="977" y="1077"/>
                      <a:pt x="0" y="1521"/>
                    </a:cubicBezTo>
                    <a:cubicBezTo>
                      <a:pt x="0" y="1521"/>
                      <a:pt x="241" y="1464"/>
                      <a:pt x="577" y="1464"/>
                    </a:cubicBezTo>
                    <a:cubicBezTo>
                      <a:pt x="987" y="1464"/>
                      <a:pt x="1538" y="1548"/>
                      <a:pt x="1964" y="1920"/>
                    </a:cubicBezTo>
                    <a:cubicBezTo>
                      <a:pt x="1964" y="1920"/>
                      <a:pt x="2952" y="1021"/>
                      <a:pt x="3396" y="977"/>
                    </a:cubicBezTo>
                    <a:cubicBezTo>
                      <a:pt x="3396" y="977"/>
                      <a:pt x="3729" y="644"/>
                      <a:pt x="3840" y="611"/>
                    </a:cubicBezTo>
                    <a:cubicBezTo>
                      <a:pt x="3840" y="611"/>
                      <a:pt x="4206" y="300"/>
                      <a:pt x="4251" y="178"/>
                    </a:cubicBezTo>
                    <a:lnTo>
                      <a:pt x="4251" y="178"/>
                    </a:lnTo>
                    <a:cubicBezTo>
                      <a:pt x="4251" y="178"/>
                      <a:pt x="4080" y="262"/>
                      <a:pt x="3786" y="262"/>
                    </a:cubicBezTo>
                    <a:cubicBezTo>
                      <a:pt x="3545" y="262"/>
                      <a:pt x="3221" y="205"/>
                      <a:pt x="2841" y="0"/>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6808366" y="1902598"/>
                <a:ext cx="72089" cy="23078"/>
              </a:xfrm>
              <a:custGeom>
                <a:avLst/>
                <a:gdLst/>
                <a:ahLst/>
                <a:cxnLst/>
                <a:rect l="l" t="t" r="r" b="b"/>
                <a:pathLst>
                  <a:path w="2021" h="647" extrusionOk="0">
                    <a:moveTo>
                      <a:pt x="1036" y="1"/>
                    </a:moveTo>
                    <a:cubicBezTo>
                      <a:pt x="993" y="1"/>
                      <a:pt x="951" y="4"/>
                      <a:pt x="911" y="12"/>
                    </a:cubicBezTo>
                    <a:cubicBezTo>
                      <a:pt x="911" y="12"/>
                      <a:pt x="0" y="45"/>
                      <a:pt x="600" y="456"/>
                    </a:cubicBezTo>
                    <a:cubicBezTo>
                      <a:pt x="812" y="579"/>
                      <a:pt x="1059" y="647"/>
                      <a:pt x="1308" y="647"/>
                    </a:cubicBezTo>
                    <a:cubicBezTo>
                      <a:pt x="1371" y="647"/>
                      <a:pt x="1435" y="642"/>
                      <a:pt x="1499" y="633"/>
                    </a:cubicBezTo>
                    <a:cubicBezTo>
                      <a:pt x="1499" y="633"/>
                      <a:pt x="2020" y="633"/>
                      <a:pt x="1876" y="289"/>
                    </a:cubicBezTo>
                    <a:cubicBezTo>
                      <a:pt x="1876" y="289"/>
                      <a:pt x="1425" y="1"/>
                      <a:pt x="1036"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593419" y="2611325"/>
                <a:ext cx="195186" cy="47905"/>
              </a:xfrm>
              <a:custGeom>
                <a:avLst/>
                <a:gdLst/>
                <a:ahLst/>
                <a:cxnLst/>
                <a:rect l="l" t="t" r="r" b="b"/>
                <a:pathLst>
                  <a:path w="5472" h="1343" extrusionOk="0">
                    <a:moveTo>
                      <a:pt x="5064" y="1"/>
                    </a:moveTo>
                    <a:cubicBezTo>
                      <a:pt x="5001" y="1"/>
                      <a:pt x="4950" y="8"/>
                      <a:pt x="4950" y="8"/>
                    </a:cubicBezTo>
                    <a:cubicBezTo>
                      <a:pt x="4285" y="337"/>
                      <a:pt x="3559" y="504"/>
                      <a:pt x="2831" y="504"/>
                    </a:cubicBezTo>
                    <a:cubicBezTo>
                      <a:pt x="2283" y="504"/>
                      <a:pt x="1734" y="410"/>
                      <a:pt x="1210" y="219"/>
                    </a:cubicBezTo>
                    <a:lnTo>
                      <a:pt x="1210" y="219"/>
                    </a:lnTo>
                    <a:cubicBezTo>
                      <a:pt x="0" y="596"/>
                      <a:pt x="3052" y="1329"/>
                      <a:pt x="3052" y="1329"/>
                    </a:cubicBezTo>
                    <a:cubicBezTo>
                      <a:pt x="3119" y="1338"/>
                      <a:pt x="3186" y="1343"/>
                      <a:pt x="3252" y="1343"/>
                    </a:cubicBezTo>
                    <a:cubicBezTo>
                      <a:pt x="4211" y="1343"/>
                      <a:pt x="5094" y="430"/>
                      <a:pt x="5094" y="430"/>
                    </a:cubicBezTo>
                    <a:cubicBezTo>
                      <a:pt x="5471" y="53"/>
                      <a:pt x="5228" y="1"/>
                      <a:pt x="5064"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909313" y="2775300"/>
                <a:ext cx="27430" cy="29321"/>
              </a:xfrm>
              <a:custGeom>
                <a:avLst/>
                <a:gdLst/>
                <a:ahLst/>
                <a:cxnLst/>
                <a:rect l="l" t="t" r="r" b="b"/>
                <a:pathLst>
                  <a:path w="769" h="822" extrusionOk="0">
                    <a:moveTo>
                      <a:pt x="419" y="0"/>
                    </a:moveTo>
                    <a:cubicBezTo>
                      <a:pt x="388" y="0"/>
                      <a:pt x="367" y="6"/>
                      <a:pt x="367" y="6"/>
                    </a:cubicBezTo>
                    <a:cubicBezTo>
                      <a:pt x="0" y="661"/>
                      <a:pt x="500" y="816"/>
                      <a:pt x="500" y="816"/>
                    </a:cubicBezTo>
                    <a:cubicBezTo>
                      <a:pt x="516" y="820"/>
                      <a:pt x="531" y="822"/>
                      <a:pt x="545" y="822"/>
                    </a:cubicBezTo>
                    <a:cubicBezTo>
                      <a:pt x="768" y="822"/>
                      <a:pt x="700" y="350"/>
                      <a:pt x="700" y="350"/>
                    </a:cubicBezTo>
                    <a:cubicBezTo>
                      <a:pt x="667" y="42"/>
                      <a:pt x="504" y="0"/>
                      <a:pt x="419" y="0"/>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967490" y="2921547"/>
                <a:ext cx="186911" cy="110969"/>
              </a:xfrm>
              <a:custGeom>
                <a:avLst/>
                <a:gdLst/>
                <a:ahLst/>
                <a:cxnLst/>
                <a:rect l="l" t="t" r="r" b="b"/>
                <a:pathLst>
                  <a:path w="5240" h="3111" extrusionOk="0">
                    <a:moveTo>
                      <a:pt x="5239" y="1"/>
                    </a:moveTo>
                    <a:cubicBezTo>
                      <a:pt x="2248" y="2992"/>
                      <a:pt x="176" y="3053"/>
                      <a:pt x="11" y="3053"/>
                    </a:cubicBezTo>
                    <a:cubicBezTo>
                      <a:pt x="4" y="3053"/>
                      <a:pt x="1" y="3053"/>
                      <a:pt x="1" y="3053"/>
                    </a:cubicBezTo>
                    <a:lnTo>
                      <a:pt x="1" y="3053"/>
                    </a:lnTo>
                    <a:cubicBezTo>
                      <a:pt x="270" y="3092"/>
                      <a:pt x="527" y="3111"/>
                      <a:pt x="772" y="3111"/>
                    </a:cubicBezTo>
                    <a:cubicBezTo>
                      <a:pt x="3966" y="3111"/>
                      <a:pt x="5239" y="1"/>
                      <a:pt x="5239"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845570" y="3160358"/>
                <a:ext cx="269237" cy="108437"/>
              </a:xfrm>
              <a:custGeom>
                <a:avLst/>
                <a:gdLst/>
                <a:ahLst/>
                <a:cxnLst/>
                <a:rect l="l" t="t" r="r" b="b"/>
                <a:pathLst>
                  <a:path w="7548" h="3040" extrusionOk="0">
                    <a:moveTo>
                      <a:pt x="259" y="1"/>
                    </a:moveTo>
                    <a:cubicBezTo>
                      <a:pt x="166" y="1"/>
                      <a:pt x="80" y="7"/>
                      <a:pt x="1" y="20"/>
                    </a:cubicBezTo>
                    <a:cubicBezTo>
                      <a:pt x="578" y="286"/>
                      <a:pt x="1110" y="642"/>
                      <a:pt x="1577" y="1074"/>
                    </a:cubicBezTo>
                    <a:cubicBezTo>
                      <a:pt x="1577" y="1074"/>
                      <a:pt x="2919" y="2029"/>
                      <a:pt x="3363" y="2240"/>
                    </a:cubicBezTo>
                    <a:cubicBezTo>
                      <a:pt x="3363" y="2240"/>
                      <a:pt x="4673" y="2772"/>
                      <a:pt x="4895" y="2861"/>
                    </a:cubicBezTo>
                    <a:cubicBezTo>
                      <a:pt x="5235" y="2983"/>
                      <a:pt x="5593" y="3039"/>
                      <a:pt x="5952" y="3039"/>
                    </a:cubicBezTo>
                    <a:cubicBezTo>
                      <a:pt x="6085" y="3039"/>
                      <a:pt x="6217" y="3032"/>
                      <a:pt x="6349" y="3017"/>
                    </a:cubicBezTo>
                    <a:cubicBezTo>
                      <a:pt x="6349" y="3017"/>
                      <a:pt x="6382" y="2906"/>
                      <a:pt x="6460" y="2695"/>
                    </a:cubicBezTo>
                    <a:cubicBezTo>
                      <a:pt x="6537" y="2417"/>
                      <a:pt x="6659" y="2151"/>
                      <a:pt x="6793" y="1896"/>
                    </a:cubicBezTo>
                    <a:cubicBezTo>
                      <a:pt x="7015" y="1529"/>
                      <a:pt x="7270" y="1197"/>
                      <a:pt x="7547" y="886"/>
                    </a:cubicBezTo>
                    <a:lnTo>
                      <a:pt x="7547" y="886"/>
                    </a:lnTo>
                    <a:cubicBezTo>
                      <a:pt x="7547" y="886"/>
                      <a:pt x="6792" y="1509"/>
                      <a:pt x="5566" y="1509"/>
                    </a:cubicBezTo>
                    <a:cubicBezTo>
                      <a:pt x="4978" y="1509"/>
                      <a:pt x="4281" y="1366"/>
                      <a:pt x="3508" y="941"/>
                    </a:cubicBezTo>
                    <a:cubicBezTo>
                      <a:pt x="3508" y="941"/>
                      <a:pt x="1408" y="1"/>
                      <a:pt x="259"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7083882" y="3810658"/>
                <a:ext cx="235565" cy="114465"/>
              </a:xfrm>
              <a:custGeom>
                <a:avLst/>
                <a:gdLst/>
                <a:ahLst/>
                <a:cxnLst/>
                <a:rect l="l" t="t" r="r" b="b"/>
                <a:pathLst>
                  <a:path w="6604" h="3209" extrusionOk="0">
                    <a:moveTo>
                      <a:pt x="1" y="1"/>
                    </a:moveTo>
                    <a:lnTo>
                      <a:pt x="1" y="1"/>
                    </a:lnTo>
                    <a:cubicBezTo>
                      <a:pt x="12" y="90"/>
                      <a:pt x="389" y="1066"/>
                      <a:pt x="389" y="1066"/>
                    </a:cubicBezTo>
                    <a:cubicBezTo>
                      <a:pt x="522" y="1410"/>
                      <a:pt x="711" y="1743"/>
                      <a:pt x="944" y="2032"/>
                    </a:cubicBezTo>
                    <a:cubicBezTo>
                      <a:pt x="1133" y="2276"/>
                      <a:pt x="1654" y="2564"/>
                      <a:pt x="1654" y="2564"/>
                    </a:cubicBezTo>
                    <a:cubicBezTo>
                      <a:pt x="1921" y="2753"/>
                      <a:pt x="2875" y="3053"/>
                      <a:pt x="2875" y="3053"/>
                    </a:cubicBezTo>
                    <a:cubicBezTo>
                      <a:pt x="3215" y="3157"/>
                      <a:pt x="3563" y="3209"/>
                      <a:pt x="3913" y="3209"/>
                    </a:cubicBezTo>
                    <a:cubicBezTo>
                      <a:pt x="4122" y="3209"/>
                      <a:pt x="4332" y="3190"/>
                      <a:pt x="4540" y="3153"/>
                    </a:cubicBezTo>
                    <a:cubicBezTo>
                      <a:pt x="5894" y="2997"/>
                      <a:pt x="6604" y="2176"/>
                      <a:pt x="6604" y="2176"/>
                    </a:cubicBezTo>
                    <a:lnTo>
                      <a:pt x="6604" y="2176"/>
                    </a:lnTo>
                    <a:cubicBezTo>
                      <a:pt x="5988" y="2487"/>
                      <a:pt x="5302" y="2571"/>
                      <a:pt x="4740" y="2571"/>
                    </a:cubicBezTo>
                    <a:cubicBezTo>
                      <a:pt x="4076" y="2571"/>
                      <a:pt x="3585" y="2454"/>
                      <a:pt x="3585" y="2454"/>
                    </a:cubicBezTo>
                    <a:cubicBezTo>
                      <a:pt x="1710" y="1976"/>
                      <a:pt x="1" y="1"/>
                      <a:pt x="1"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6060581" y="2114549"/>
                <a:ext cx="705446" cy="501592"/>
              </a:xfrm>
              <a:custGeom>
                <a:avLst/>
                <a:gdLst/>
                <a:ahLst/>
                <a:cxnLst/>
                <a:rect l="l" t="t" r="r" b="b"/>
                <a:pathLst>
                  <a:path w="19777" h="14062" extrusionOk="0">
                    <a:moveTo>
                      <a:pt x="10241" y="0"/>
                    </a:moveTo>
                    <a:cubicBezTo>
                      <a:pt x="10151" y="0"/>
                      <a:pt x="10002" y="72"/>
                      <a:pt x="10011" y="484"/>
                    </a:cubicBezTo>
                    <a:cubicBezTo>
                      <a:pt x="10033" y="973"/>
                      <a:pt x="10011" y="1450"/>
                      <a:pt x="9955" y="1938"/>
                    </a:cubicBezTo>
                    <a:cubicBezTo>
                      <a:pt x="9656" y="4069"/>
                      <a:pt x="9567" y="5479"/>
                      <a:pt x="9567" y="5479"/>
                    </a:cubicBezTo>
                    <a:cubicBezTo>
                      <a:pt x="9478" y="5634"/>
                      <a:pt x="9012" y="6045"/>
                      <a:pt x="8812" y="7143"/>
                    </a:cubicBezTo>
                    <a:cubicBezTo>
                      <a:pt x="8612" y="8242"/>
                      <a:pt x="8102" y="8808"/>
                      <a:pt x="7747" y="9318"/>
                    </a:cubicBezTo>
                    <a:cubicBezTo>
                      <a:pt x="7469" y="9718"/>
                      <a:pt x="6914" y="10584"/>
                      <a:pt x="6593" y="10972"/>
                    </a:cubicBezTo>
                    <a:cubicBezTo>
                      <a:pt x="6271" y="11327"/>
                      <a:pt x="5427" y="12226"/>
                      <a:pt x="5050" y="12648"/>
                    </a:cubicBezTo>
                    <a:cubicBezTo>
                      <a:pt x="4663" y="13082"/>
                      <a:pt x="4328" y="13225"/>
                      <a:pt x="4047" y="13225"/>
                    </a:cubicBezTo>
                    <a:cubicBezTo>
                      <a:pt x="3731" y="13225"/>
                      <a:pt x="3484" y="13045"/>
                      <a:pt x="3308" y="12892"/>
                    </a:cubicBezTo>
                    <a:cubicBezTo>
                      <a:pt x="2953" y="12603"/>
                      <a:pt x="2564" y="12370"/>
                      <a:pt x="2153" y="12193"/>
                    </a:cubicBezTo>
                    <a:cubicBezTo>
                      <a:pt x="1388" y="11871"/>
                      <a:pt x="1" y="10839"/>
                      <a:pt x="0" y="10839"/>
                    </a:cubicBezTo>
                    <a:lnTo>
                      <a:pt x="0" y="10839"/>
                    </a:lnTo>
                    <a:cubicBezTo>
                      <a:pt x="12" y="10883"/>
                      <a:pt x="411" y="11449"/>
                      <a:pt x="411" y="11449"/>
                    </a:cubicBezTo>
                    <a:cubicBezTo>
                      <a:pt x="566" y="11649"/>
                      <a:pt x="733" y="11827"/>
                      <a:pt x="899" y="12004"/>
                    </a:cubicBezTo>
                    <a:cubicBezTo>
                      <a:pt x="999" y="12115"/>
                      <a:pt x="1543" y="12526"/>
                      <a:pt x="1543" y="12526"/>
                    </a:cubicBezTo>
                    <a:lnTo>
                      <a:pt x="2153" y="12947"/>
                    </a:lnTo>
                    <a:lnTo>
                      <a:pt x="2986" y="13480"/>
                    </a:lnTo>
                    <a:cubicBezTo>
                      <a:pt x="3263" y="13691"/>
                      <a:pt x="3563" y="13869"/>
                      <a:pt x="3896" y="13980"/>
                    </a:cubicBezTo>
                    <a:cubicBezTo>
                      <a:pt x="4041" y="14034"/>
                      <a:pt x="4192" y="14062"/>
                      <a:pt x="4343" y="14062"/>
                    </a:cubicBezTo>
                    <a:cubicBezTo>
                      <a:pt x="4470" y="14062"/>
                      <a:pt x="4596" y="14042"/>
                      <a:pt x="4717" y="14002"/>
                    </a:cubicBezTo>
                    <a:cubicBezTo>
                      <a:pt x="4983" y="13957"/>
                      <a:pt x="5339" y="13558"/>
                      <a:pt x="5339" y="13558"/>
                    </a:cubicBezTo>
                    <a:cubicBezTo>
                      <a:pt x="5450" y="13425"/>
                      <a:pt x="5561" y="13280"/>
                      <a:pt x="5660" y="13136"/>
                    </a:cubicBezTo>
                    <a:cubicBezTo>
                      <a:pt x="5683" y="13070"/>
                      <a:pt x="5971" y="12737"/>
                      <a:pt x="5971" y="12737"/>
                    </a:cubicBezTo>
                    <a:lnTo>
                      <a:pt x="6726" y="11749"/>
                    </a:lnTo>
                    <a:cubicBezTo>
                      <a:pt x="6781" y="11638"/>
                      <a:pt x="7458" y="10872"/>
                      <a:pt x="7458" y="10872"/>
                    </a:cubicBezTo>
                    <a:cubicBezTo>
                      <a:pt x="7658" y="10684"/>
                      <a:pt x="7847" y="10462"/>
                      <a:pt x="8002" y="10228"/>
                    </a:cubicBezTo>
                    <a:cubicBezTo>
                      <a:pt x="8102" y="10129"/>
                      <a:pt x="8590" y="9241"/>
                      <a:pt x="8590" y="9241"/>
                    </a:cubicBezTo>
                    <a:cubicBezTo>
                      <a:pt x="8657" y="9141"/>
                      <a:pt x="8990" y="8364"/>
                      <a:pt x="8990" y="8364"/>
                    </a:cubicBezTo>
                    <a:cubicBezTo>
                      <a:pt x="9067" y="8220"/>
                      <a:pt x="9412" y="7299"/>
                      <a:pt x="9412" y="7299"/>
                    </a:cubicBezTo>
                    <a:lnTo>
                      <a:pt x="9500" y="7032"/>
                    </a:lnTo>
                    <a:lnTo>
                      <a:pt x="9534" y="6921"/>
                    </a:lnTo>
                    <a:lnTo>
                      <a:pt x="9556" y="6833"/>
                    </a:lnTo>
                    <a:cubicBezTo>
                      <a:pt x="9567" y="7121"/>
                      <a:pt x="9589" y="7410"/>
                      <a:pt x="9645" y="7698"/>
                    </a:cubicBezTo>
                    <a:cubicBezTo>
                      <a:pt x="9645" y="7698"/>
                      <a:pt x="9876" y="4824"/>
                      <a:pt x="10909" y="4824"/>
                    </a:cubicBezTo>
                    <a:cubicBezTo>
                      <a:pt x="10913" y="4824"/>
                      <a:pt x="10917" y="4824"/>
                      <a:pt x="10921" y="4824"/>
                    </a:cubicBezTo>
                    <a:cubicBezTo>
                      <a:pt x="11098" y="5567"/>
                      <a:pt x="11420" y="6267"/>
                      <a:pt x="11864" y="6888"/>
                    </a:cubicBezTo>
                    <a:cubicBezTo>
                      <a:pt x="12275" y="7321"/>
                      <a:pt x="12752" y="7687"/>
                      <a:pt x="13274" y="7965"/>
                    </a:cubicBezTo>
                    <a:cubicBezTo>
                      <a:pt x="14240" y="8408"/>
                      <a:pt x="15006" y="8529"/>
                      <a:pt x="15554" y="8529"/>
                    </a:cubicBezTo>
                    <a:cubicBezTo>
                      <a:pt x="16214" y="8529"/>
                      <a:pt x="16559" y="8353"/>
                      <a:pt x="16559" y="8353"/>
                    </a:cubicBezTo>
                    <a:cubicBezTo>
                      <a:pt x="17480" y="8053"/>
                      <a:pt x="18279" y="7443"/>
                      <a:pt x="18823" y="6633"/>
                    </a:cubicBezTo>
                    <a:cubicBezTo>
                      <a:pt x="19777" y="5090"/>
                      <a:pt x="19566" y="3825"/>
                      <a:pt x="19566" y="3825"/>
                    </a:cubicBezTo>
                    <a:lnTo>
                      <a:pt x="19566" y="3825"/>
                    </a:lnTo>
                    <a:cubicBezTo>
                      <a:pt x="19566" y="3825"/>
                      <a:pt x="19444" y="4125"/>
                      <a:pt x="19278" y="4591"/>
                    </a:cubicBezTo>
                    <a:cubicBezTo>
                      <a:pt x="19167" y="4879"/>
                      <a:pt x="19011" y="5157"/>
                      <a:pt x="18823" y="5412"/>
                    </a:cubicBezTo>
                    <a:cubicBezTo>
                      <a:pt x="18590" y="5778"/>
                      <a:pt x="17990" y="6267"/>
                      <a:pt x="17990" y="6267"/>
                    </a:cubicBezTo>
                    <a:cubicBezTo>
                      <a:pt x="17491" y="6666"/>
                      <a:pt x="16692" y="6877"/>
                      <a:pt x="16692" y="6877"/>
                    </a:cubicBezTo>
                    <a:cubicBezTo>
                      <a:pt x="16301" y="6980"/>
                      <a:pt x="15900" y="7045"/>
                      <a:pt x="15499" y="7045"/>
                    </a:cubicBezTo>
                    <a:cubicBezTo>
                      <a:pt x="15467" y="7045"/>
                      <a:pt x="15436" y="7044"/>
                      <a:pt x="15404" y="7043"/>
                    </a:cubicBezTo>
                    <a:cubicBezTo>
                      <a:pt x="15370" y="7044"/>
                      <a:pt x="15336" y="7045"/>
                      <a:pt x="15301" y="7045"/>
                    </a:cubicBezTo>
                    <a:cubicBezTo>
                      <a:pt x="14927" y="7045"/>
                      <a:pt x="14562" y="6990"/>
                      <a:pt x="14206" y="6888"/>
                    </a:cubicBezTo>
                    <a:cubicBezTo>
                      <a:pt x="13851" y="6855"/>
                      <a:pt x="13185" y="6488"/>
                      <a:pt x="13185" y="6488"/>
                    </a:cubicBezTo>
                    <a:cubicBezTo>
                      <a:pt x="12907" y="6411"/>
                      <a:pt x="12208" y="5756"/>
                      <a:pt x="12208" y="5756"/>
                    </a:cubicBezTo>
                    <a:cubicBezTo>
                      <a:pt x="11953" y="5534"/>
                      <a:pt x="11476" y="4746"/>
                      <a:pt x="11476" y="4746"/>
                    </a:cubicBezTo>
                    <a:cubicBezTo>
                      <a:pt x="11354" y="4491"/>
                      <a:pt x="11254" y="4236"/>
                      <a:pt x="11165" y="3969"/>
                    </a:cubicBezTo>
                    <a:lnTo>
                      <a:pt x="11087" y="3670"/>
                    </a:lnTo>
                    <a:lnTo>
                      <a:pt x="11043" y="3470"/>
                    </a:lnTo>
                    <a:cubicBezTo>
                      <a:pt x="11021" y="3403"/>
                      <a:pt x="10976" y="2993"/>
                      <a:pt x="10976" y="2993"/>
                    </a:cubicBezTo>
                    <a:lnTo>
                      <a:pt x="10954" y="2582"/>
                    </a:lnTo>
                    <a:lnTo>
                      <a:pt x="10932" y="2083"/>
                    </a:lnTo>
                    <a:lnTo>
                      <a:pt x="10854" y="1250"/>
                    </a:lnTo>
                    <a:cubicBezTo>
                      <a:pt x="10810" y="951"/>
                      <a:pt x="10710" y="662"/>
                      <a:pt x="10577" y="396"/>
                    </a:cubicBezTo>
                    <a:cubicBezTo>
                      <a:pt x="10499" y="263"/>
                      <a:pt x="10399" y="129"/>
                      <a:pt x="10288" y="7"/>
                    </a:cubicBezTo>
                    <a:cubicBezTo>
                      <a:pt x="10277" y="3"/>
                      <a:pt x="10260" y="0"/>
                      <a:pt x="10241" y="0"/>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6056229" y="2036004"/>
                <a:ext cx="18620" cy="14696"/>
              </a:xfrm>
              <a:custGeom>
                <a:avLst/>
                <a:gdLst/>
                <a:ahLst/>
                <a:cxnLst/>
                <a:rect l="l" t="t" r="r" b="b"/>
                <a:pathLst>
                  <a:path w="522" h="412" extrusionOk="0">
                    <a:moveTo>
                      <a:pt x="0" y="1"/>
                    </a:moveTo>
                    <a:lnTo>
                      <a:pt x="0" y="1"/>
                    </a:lnTo>
                    <a:cubicBezTo>
                      <a:pt x="371" y="153"/>
                      <a:pt x="89" y="402"/>
                      <a:pt x="78" y="411"/>
                    </a:cubicBezTo>
                    <a:lnTo>
                      <a:pt x="78" y="411"/>
                    </a:lnTo>
                    <a:lnTo>
                      <a:pt x="400" y="134"/>
                    </a:lnTo>
                    <a:lnTo>
                      <a:pt x="522" y="56"/>
                    </a:lnTo>
                    <a:lnTo>
                      <a:pt x="511" y="23"/>
                    </a:lnTo>
                    <a:lnTo>
                      <a:pt x="0" y="1"/>
                    </a:lnTo>
                    <a:close/>
                    <a:moveTo>
                      <a:pt x="78" y="411"/>
                    </a:moveTo>
                    <a:lnTo>
                      <a:pt x="78" y="411"/>
                    </a:lnTo>
                    <a:cubicBezTo>
                      <a:pt x="78" y="411"/>
                      <a:pt x="78" y="411"/>
                      <a:pt x="78" y="411"/>
                    </a:cubicBezTo>
                    <a:close/>
                  </a:path>
                </a:pathLst>
              </a:custGeom>
              <a:solidFill>
                <a:srgbClr val="F7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6916447" y="2774765"/>
                <a:ext cx="11521" cy="30462"/>
              </a:xfrm>
              <a:custGeom>
                <a:avLst/>
                <a:gdLst/>
                <a:ahLst/>
                <a:cxnLst/>
                <a:rect l="l" t="t" r="r" b="b"/>
                <a:pathLst>
                  <a:path w="323" h="854" extrusionOk="0">
                    <a:moveTo>
                      <a:pt x="154" y="0"/>
                    </a:moveTo>
                    <a:cubicBezTo>
                      <a:pt x="147" y="0"/>
                      <a:pt x="140" y="3"/>
                      <a:pt x="133" y="10"/>
                    </a:cubicBezTo>
                    <a:cubicBezTo>
                      <a:pt x="34" y="165"/>
                      <a:pt x="0" y="354"/>
                      <a:pt x="34" y="542"/>
                    </a:cubicBezTo>
                    <a:cubicBezTo>
                      <a:pt x="67" y="676"/>
                      <a:pt x="167" y="787"/>
                      <a:pt x="289" y="853"/>
                    </a:cubicBezTo>
                    <a:lnTo>
                      <a:pt x="300" y="853"/>
                    </a:lnTo>
                    <a:cubicBezTo>
                      <a:pt x="311" y="853"/>
                      <a:pt x="311" y="842"/>
                      <a:pt x="322" y="842"/>
                    </a:cubicBezTo>
                    <a:cubicBezTo>
                      <a:pt x="322" y="831"/>
                      <a:pt x="322" y="809"/>
                      <a:pt x="311" y="809"/>
                    </a:cubicBezTo>
                    <a:cubicBezTo>
                      <a:pt x="189" y="753"/>
                      <a:pt x="111" y="653"/>
                      <a:pt x="78" y="531"/>
                    </a:cubicBezTo>
                    <a:cubicBezTo>
                      <a:pt x="45" y="354"/>
                      <a:pt x="78" y="176"/>
                      <a:pt x="178" y="32"/>
                    </a:cubicBezTo>
                    <a:cubicBezTo>
                      <a:pt x="186" y="16"/>
                      <a:pt x="171" y="0"/>
                      <a:pt x="154" y="0"/>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6386390" y="2051698"/>
                <a:ext cx="375141" cy="315287"/>
              </a:xfrm>
              <a:custGeom>
                <a:avLst/>
                <a:gdLst/>
                <a:ahLst/>
                <a:cxnLst/>
                <a:rect l="l" t="t" r="r" b="b"/>
                <a:pathLst>
                  <a:path w="10517" h="8839" extrusionOk="0">
                    <a:moveTo>
                      <a:pt x="32" y="0"/>
                    </a:moveTo>
                    <a:cubicBezTo>
                      <a:pt x="29" y="0"/>
                      <a:pt x="26" y="1"/>
                      <a:pt x="22" y="5"/>
                    </a:cubicBezTo>
                    <a:cubicBezTo>
                      <a:pt x="11" y="5"/>
                      <a:pt x="0" y="16"/>
                      <a:pt x="0" y="27"/>
                    </a:cubicBezTo>
                    <a:cubicBezTo>
                      <a:pt x="111" y="549"/>
                      <a:pt x="755" y="1325"/>
                      <a:pt x="1143" y="1791"/>
                    </a:cubicBezTo>
                    <a:lnTo>
                      <a:pt x="1254" y="1936"/>
                    </a:lnTo>
                    <a:cubicBezTo>
                      <a:pt x="1742" y="2513"/>
                      <a:pt x="1765" y="3512"/>
                      <a:pt x="1798" y="4244"/>
                    </a:cubicBezTo>
                    <a:cubicBezTo>
                      <a:pt x="1798" y="4399"/>
                      <a:pt x="1809" y="4555"/>
                      <a:pt x="1809" y="4677"/>
                    </a:cubicBezTo>
                    <a:cubicBezTo>
                      <a:pt x="1987" y="7085"/>
                      <a:pt x="3840" y="8839"/>
                      <a:pt x="6226" y="8839"/>
                    </a:cubicBezTo>
                    <a:cubicBezTo>
                      <a:pt x="8501" y="8839"/>
                      <a:pt x="10022" y="7574"/>
                      <a:pt x="10510" y="5287"/>
                    </a:cubicBezTo>
                    <a:cubicBezTo>
                      <a:pt x="10516" y="5268"/>
                      <a:pt x="10504" y="5256"/>
                      <a:pt x="10493" y="5256"/>
                    </a:cubicBezTo>
                    <a:cubicBezTo>
                      <a:pt x="10484" y="5256"/>
                      <a:pt x="10477" y="5262"/>
                      <a:pt x="10477" y="5276"/>
                    </a:cubicBezTo>
                    <a:cubicBezTo>
                      <a:pt x="9988" y="7540"/>
                      <a:pt x="8479" y="8794"/>
                      <a:pt x="6226" y="8794"/>
                    </a:cubicBezTo>
                    <a:cubicBezTo>
                      <a:pt x="3873" y="8794"/>
                      <a:pt x="2031" y="7063"/>
                      <a:pt x="1853" y="4677"/>
                    </a:cubicBezTo>
                    <a:cubicBezTo>
                      <a:pt x="1853" y="4544"/>
                      <a:pt x="1842" y="4399"/>
                      <a:pt x="1842" y="4244"/>
                    </a:cubicBezTo>
                    <a:cubicBezTo>
                      <a:pt x="1809" y="3501"/>
                      <a:pt x="1776" y="2502"/>
                      <a:pt x="1287" y="1902"/>
                    </a:cubicBezTo>
                    <a:lnTo>
                      <a:pt x="1176" y="1769"/>
                    </a:lnTo>
                    <a:cubicBezTo>
                      <a:pt x="799" y="1303"/>
                      <a:pt x="155" y="526"/>
                      <a:pt x="44" y="16"/>
                    </a:cubicBezTo>
                    <a:cubicBezTo>
                      <a:pt x="44" y="8"/>
                      <a:pt x="39" y="0"/>
                      <a:pt x="32" y="0"/>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6038822" y="2034827"/>
                <a:ext cx="73266" cy="26574"/>
              </a:xfrm>
              <a:custGeom>
                <a:avLst/>
                <a:gdLst/>
                <a:ahLst/>
                <a:cxnLst/>
                <a:rect l="l" t="t" r="r" b="b"/>
                <a:pathLst>
                  <a:path w="2054" h="745" extrusionOk="0">
                    <a:moveTo>
                      <a:pt x="2031" y="1"/>
                    </a:moveTo>
                    <a:cubicBezTo>
                      <a:pt x="1817" y="42"/>
                      <a:pt x="1597" y="64"/>
                      <a:pt x="1380" y="64"/>
                    </a:cubicBezTo>
                    <a:cubicBezTo>
                      <a:pt x="1304" y="64"/>
                      <a:pt x="1229" y="62"/>
                      <a:pt x="1154" y="56"/>
                    </a:cubicBezTo>
                    <a:cubicBezTo>
                      <a:pt x="988" y="56"/>
                      <a:pt x="943" y="100"/>
                      <a:pt x="943" y="100"/>
                    </a:cubicBezTo>
                    <a:cubicBezTo>
                      <a:pt x="331" y="673"/>
                      <a:pt x="82" y="700"/>
                      <a:pt x="40" y="700"/>
                    </a:cubicBezTo>
                    <a:cubicBezTo>
                      <a:pt x="35" y="700"/>
                      <a:pt x="33" y="700"/>
                      <a:pt x="33" y="700"/>
                    </a:cubicBezTo>
                    <a:cubicBezTo>
                      <a:pt x="22" y="700"/>
                      <a:pt x="11" y="700"/>
                      <a:pt x="11" y="711"/>
                    </a:cubicBezTo>
                    <a:cubicBezTo>
                      <a:pt x="0" y="722"/>
                      <a:pt x="11" y="733"/>
                      <a:pt x="22" y="744"/>
                    </a:cubicBezTo>
                    <a:lnTo>
                      <a:pt x="44" y="744"/>
                    </a:lnTo>
                    <a:cubicBezTo>
                      <a:pt x="111" y="744"/>
                      <a:pt x="377" y="689"/>
                      <a:pt x="966" y="134"/>
                    </a:cubicBezTo>
                    <a:cubicBezTo>
                      <a:pt x="1007" y="109"/>
                      <a:pt x="1055" y="96"/>
                      <a:pt x="1100" y="96"/>
                    </a:cubicBezTo>
                    <a:cubicBezTo>
                      <a:pt x="1115" y="96"/>
                      <a:pt x="1129" y="98"/>
                      <a:pt x="1143" y="100"/>
                    </a:cubicBezTo>
                    <a:cubicBezTo>
                      <a:pt x="1221" y="106"/>
                      <a:pt x="1298" y="109"/>
                      <a:pt x="1375" y="109"/>
                    </a:cubicBezTo>
                    <a:cubicBezTo>
                      <a:pt x="1597" y="109"/>
                      <a:pt x="1817" y="86"/>
                      <a:pt x="2031" y="45"/>
                    </a:cubicBezTo>
                    <a:cubicBezTo>
                      <a:pt x="2053" y="34"/>
                      <a:pt x="2053" y="23"/>
                      <a:pt x="2053" y="12"/>
                    </a:cubicBezTo>
                    <a:cubicBezTo>
                      <a:pt x="2053" y="1"/>
                      <a:pt x="2031" y="1"/>
                      <a:pt x="2031" y="1"/>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6066502" y="2051948"/>
                <a:ext cx="42412" cy="14197"/>
              </a:xfrm>
              <a:custGeom>
                <a:avLst/>
                <a:gdLst/>
                <a:ahLst/>
                <a:cxnLst/>
                <a:rect l="l" t="t" r="r" b="b"/>
                <a:pathLst>
                  <a:path w="1189" h="398" extrusionOk="0">
                    <a:moveTo>
                      <a:pt x="1170" y="0"/>
                    </a:moveTo>
                    <a:cubicBezTo>
                      <a:pt x="1166" y="0"/>
                      <a:pt x="1161" y="3"/>
                      <a:pt x="1155" y="9"/>
                    </a:cubicBezTo>
                    <a:cubicBezTo>
                      <a:pt x="1069" y="52"/>
                      <a:pt x="935" y="64"/>
                      <a:pt x="808" y="64"/>
                    </a:cubicBezTo>
                    <a:cubicBezTo>
                      <a:pt x="639" y="64"/>
                      <a:pt x="484" y="42"/>
                      <a:pt x="478" y="42"/>
                    </a:cubicBezTo>
                    <a:cubicBezTo>
                      <a:pt x="471" y="40"/>
                      <a:pt x="463" y="39"/>
                      <a:pt x="454" y="39"/>
                    </a:cubicBezTo>
                    <a:cubicBezTo>
                      <a:pt x="415" y="39"/>
                      <a:pt x="373" y="61"/>
                      <a:pt x="345" y="98"/>
                    </a:cubicBezTo>
                    <a:cubicBezTo>
                      <a:pt x="245" y="197"/>
                      <a:pt x="134" y="275"/>
                      <a:pt x="12" y="353"/>
                    </a:cubicBezTo>
                    <a:cubicBezTo>
                      <a:pt x="1" y="364"/>
                      <a:pt x="1" y="375"/>
                      <a:pt x="1" y="386"/>
                    </a:cubicBezTo>
                    <a:cubicBezTo>
                      <a:pt x="1" y="397"/>
                      <a:pt x="12" y="397"/>
                      <a:pt x="23" y="397"/>
                    </a:cubicBezTo>
                    <a:lnTo>
                      <a:pt x="34" y="397"/>
                    </a:lnTo>
                    <a:cubicBezTo>
                      <a:pt x="156" y="320"/>
                      <a:pt x="267" y="220"/>
                      <a:pt x="378" y="120"/>
                    </a:cubicBezTo>
                    <a:cubicBezTo>
                      <a:pt x="400" y="86"/>
                      <a:pt x="434" y="75"/>
                      <a:pt x="467" y="75"/>
                    </a:cubicBezTo>
                    <a:cubicBezTo>
                      <a:pt x="480" y="75"/>
                      <a:pt x="648" y="102"/>
                      <a:pt x="827" y="102"/>
                    </a:cubicBezTo>
                    <a:cubicBezTo>
                      <a:pt x="955" y="102"/>
                      <a:pt x="1089" y="88"/>
                      <a:pt x="1177" y="42"/>
                    </a:cubicBezTo>
                    <a:cubicBezTo>
                      <a:pt x="1188" y="31"/>
                      <a:pt x="1188" y="20"/>
                      <a:pt x="1177" y="9"/>
                    </a:cubicBezTo>
                    <a:cubicBezTo>
                      <a:pt x="1177" y="3"/>
                      <a:pt x="1175" y="0"/>
                      <a:pt x="1170" y="0"/>
                    </a:cubicBezTo>
                    <a:close/>
                  </a:path>
                </a:pathLst>
              </a:custGeom>
              <a:solidFill>
                <a:srgbClr val="E07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5"/>
            <p:cNvSpPr/>
            <p:nvPr/>
          </p:nvSpPr>
          <p:spPr>
            <a:xfrm>
              <a:off x="1832565" y="898980"/>
              <a:ext cx="382710" cy="162512"/>
            </a:xfrm>
            <a:custGeom>
              <a:avLst/>
              <a:gdLst/>
              <a:ahLst/>
              <a:cxnLst/>
              <a:rect l="l" t="t" r="r" b="b"/>
              <a:pathLst>
                <a:path w="8313" h="3530" extrusionOk="0">
                  <a:moveTo>
                    <a:pt x="4528" y="0"/>
                  </a:moveTo>
                  <a:lnTo>
                    <a:pt x="4184" y="11"/>
                  </a:lnTo>
                  <a:lnTo>
                    <a:pt x="3973" y="44"/>
                  </a:lnTo>
                  <a:lnTo>
                    <a:pt x="3884" y="89"/>
                  </a:lnTo>
                  <a:lnTo>
                    <a:pt x="3718" y="222"/>
                  </a:lnTo>
                  <a:lnTo>
                    <a:pt x="3529" y="366"/>
                  </a:lnTo>
                  <a:lnTo>
                    <a:pt x="3329" y="477"/>
                  </a:lnTo>
                  <a:lnTo>
                    <a:pt x="3163" y="566"/>
                  </a:lnTo>
                  <a:lnTo>
                    <a:pt x="2996" y="555"/>
                  </a:lnTo>
                  <a:lnTo>
                    <a:pt x="2708" y="488"/>
                  </a:lnTo>
                  <a:lnTo>
                    <a:pt x="2453" y="422"/>
                  </a:lnTo>
                  <a:lnTo>
                    <a:pt x="2253" y="377"/>
                  </a:lnTo>
                  <a:lnTo>
                    <a:pt x="2020" y="400"/>
                  </a:lnTo>
                  <a:lnTo>
                    <a:pt x="1631" y="411"/>
                  </a:lnTo>
                  <a:lnTo>
                    <a:pt x="1310" y="433"/>
                  </a:lnTo>
                  <a:lnTo>
                    <a:pt x="999" y="488"/>
                  </a:lnTo>
                  <a:lnTo>
                    <a:pt x="688" y="577"/>
                  </a:lnTo>
                  <a:lnTo>
                    <a:pt x="488" y="677"/>
                  </a:lnTo>
                  <a:lnTo>
                    <a:pt x="289" y="843"/>
                  </a:lnTo>
                  <a:lnTo>
                    <a:pt x="189" y="988"/>
                  </a:lnTo>
                  <a:lnTo>
                    <a:pt x="122" y="1132"/>
                  </a:lnTo>
                  <a:lnTo>
                    <a:pt x="56" y="1365"/>
                  </a:lnTo>
                  <a:lnTo>
                    <a:pt x="0" y="1509"/>
                  </a:lnTo>
                  <a:lnTo>
                    <a:pt x="78" y="1687"/>
                  </a:lnTo>
                  <a:lnTo>
                    <a:pt x="266" y="1942"/>
                  </a:lnTo>
                  <a:lnTo>
                    <a:pt x="544" y="2209"/>
                  </a:lnTo>
                  <a:lnTo>
                    <a:pt x="810" y="2408"/>
                  </a:lnTo>
                  <a:lnTo>
                    <a:pt x="1154" y="2641"/>
                  </a:lnTo>
                  <a:lnTo>
                    <a:pt x="1487" y="2786"/>
                  </a:lnTo>
                  <a:lnTo>
                    <a:pt x="1842" y="2885"/>
                  </a:lnTo>
                  <a:lnTo>
                    <a:pt x="2186" y="2941"/>
                  </a:lnTo>
                  <a:lnTo>
                    <a:pt x="2519" y="2963"/>
                  </a:lnTo>
                  <a:lnTo>
                    <a:pt x="2841" y="2963"/>
                  </a:lnTo>
                  <a:lnTo>
                    <a:pt x="3141" y="3008"/>
                  </a:lnTo>
                  <a:lnTo>
                    <a:pt x="3307" y="3085"/>
                  </a:lnTo>
                  <a:lnTo>
                    <a:pt x="3474" y="3163"/>
                  </a:lnTo>
                  <a:lnTo>
                    <a:pt x="3629" y="3263"/>
                  </a:lnTo>
                  <a:lnTo>
                    <a:pt x="3796" y="3374"/>
                  </a:lnTo>
                  <a:lnTo>
                    <a:pt x="4040" y="3496"/>
                  </a:lnTo>
                  <a:lnTo>
                    <a:pt x="4317" y="3529"/>
                  </a:lnTo>
                  <a:lnTo>
                    <a:pt x="4561" y="3485"/>
                  </a:lnTo>
                  <a:lnTo>
                    <a:pt x="4828" y="3307"/>
                  </a:lnTo>
                  <a:lnTo>
                    <a:pt x="5127" y="3052"/>
                  </a:lnTo>
                  <a:lnTo>
                    <a:pt x="5449" y="2874"/>
                  </a:lnTo>
                  <a:lnTo>
                    <a:pt x="5804" y="2730"/>
                  </a:lnTo>
                  <a:lnTo>
                    <a:pt x="6115" y="2664"/>
                  </a:lnTo>
                  <a:lnTo>
                    <a:pt x="6404" y="2608"/>
                  </a:lnTo>
                  <a:lnTo>
                    <a:pt x="6836" y="2530"/>
                  </a:lnTo>
                  <a:lnTo>
                    <a:pt x="7136" y="2442"/>
                  </a:lnTo>
                  <a:lnTo>
                    <a:pt x="7402" y="2353"/>
                  </a:lnTo>
                  <a:lnTo>
                    <a:pt x="7691" y="2231"/>
                  </a:lnTo>
                  <a:lnTo>
                    <a:pt x="7924" y="2098"/>
                  </a:lnTo>
                  <a:lnTo>
                    <a:pt x="8068" y="2009"/>
                  </a:lnTo>
                  <a:lnTo>
                    <a:pt x="8190" y="1853"/>
                  </a:lnTo>
                  <a:lnTo>
                    <a:pt x="8290" y="1709"/>
                  </a:lnTo>
                  <a:lnTo>
                    <a:pt x="8312" y="1620"/>
                  </a:lnTo>
                  <a:lnTo>
                    <a:pt x="8157" y="1287"/>
                  </a:lnTo>
                  <a:lnTo>
                    <a:pt x="7880" y="1032"/>
                  </a:lnTo>
                  <a:lnTo>
                    <a:pt x="7491" y="810"/>
                  </a:lnTo>
                  <a:lnTo>
                    <a:pt x="7103" y="622"/>
                  </a:lnTo>
                  <a:lnTo>
                    <a:pt x="6859" y="511"/>
                  </a:lnTo>
                  <a:lnTo>
                    <a:pt x="6481" y="377"/>
                  </a:lnTo>
                  <a:lnTo>
                    <a:pt x="6071" y="277"/>
                  </a:lnTo>
                  <a:lnTo>
                    <a:pt x="5749" y="189"/>
                  </a:lnTo>
                  <a:lnTo>
                    <a:pt x="5438" y="133"/>
                  </a:lnTo>
                  <a:lnTo>
                    <a:pt x="5050" y="78"/>
                  </a:lnTo>
                  <a:lnTo>
                    <a:pt x="4794" y="33"/>
                  </a:lnTo>
                  <a:lnTo>
                    <a:pt x="4528" y="0"/>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5"/>
          <p:cNvSpPr/>
          <p:nvPr/>
        </p:nvSpPr>
        <p:spPr>
          <a:xfrm rot="9899917" flipH="1">
            <a:off x="5726011" y="4206450"/>
            <a:ext cx="5082227" cy="2360850"/>
          </a:xfrm>
          <a:custGeom>
            <a:avLst/>
            <a:gdLst/>
            <a:ahLst/>
            <a:cxnLst/>
            <a:rect l="l" t="t"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F9AA9D">
              <a:alpha val="20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5"/>
          <p:cNvGrpSpPr/>
          <p:nvPr/>
        </p:nvGrpSpPr>
        <p:grpSpPr>
          <a:xfrm rot="-4796991" flipH="1">
            <a:off x="7671456" y="3842814"/>
            <a:ext cx="1035474" cy="1101800"/>
            <a:chOff x="5075750" y="3766475"/>
            <a:chExt cx="294925" cy="313800"/>
          </a:xfrm>
        </p:grpSpPr>
        <p:sp>
          <p:nvSpPr>
            <p:cNvPr id="94" name="Google Shape;94;p15"/>
            <p:cNvSpPr/>
            <p:nvPr/>
          </p:nvSpPr>
          <p:spPr>
            <a:xfrm>
              <a:off x="5080325" y="3766475"/>
              <a:ext cx="232325" cy="313800"/>
            </a:xfrm>
            <a:custGeom>
              <a:avLst/>
              <a:gdLst/>
              <a:ahLst/>
              <a:cxnLst/>
              <a:rect l="l" t="t" r="r" b="b"/>
              <a:pathLst>
                <a:path w="9293" h="12552" extrusionOk="0">
                  <a:moveTo>
                    <a:pt x="17" y="0"/>
                  </a:moveTo>
                  <a:lnTo>
                    <a:pt x="0" y="17"/>
                  </a:lnTo>
                  <a:cubicBezTo>
                    <a:pt x="931" y="2260"/>
                    <a:pt x="3539" y="3306"/>
                    <a:pt x="5068" y="5084"/>
                  </a:cubicBezTo>
                  <a:cubicBezTo>
                    <a:pt x="5832" y="5998"/>
                    <a:pt x="6496" y="6978"/>
                    <a:pt x="7078" y="8025"/>
                  </a:cubicBezTo>
                  <a:cubicBezTo>
                    <a:pt x="7908" y="9487"/>
                    <a:pt x="8457" y="11015"/>
                    <a:pt x="9188" y="12527"/>
                  </a:cubicBezTo>
                  <a:cubicBezTo>
                    <a:pt x="9193" y="12544"/>
                    <a:pt x="9208" y="12551"/>
                    <a:pt x="9224" y="12551"/>
                  </a:cubicBezTo>
                  <a:cubicBezTo>
                    <a:pt x="9256" y="12551"/>
                    <a:pt x="9293" y="12522"/>
                    <a:pt x="9271" y="12477"/>
                  </a:cubicBezTo>
                  <a:cubicBezTo>
                    <a:pt x="8473" y="9952"/>
                    <a:pt x="7244" y="7576"/>
                    <a:pt x="5649" y="5450"/>
                  </a:cubicBezTo>
                  <a:cubicBezTo>
                    <a:pt x="4901" y="4486"/>
                    <a:pt x="4021" y="3639"/>
                    <a:pt x="3041" y="2924"/>
                  </a:cubicBezTo>
                  <a:cubicBezTo>
                    <a:pt x="1894" y="2127"/>
                    <a:pt x="632" y="1329"/>
                    <a:pt x="17"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287150" y="3914750"/>
              <a:ext cx="83525" cy="122450"/>
            </a:xfrm>
            <a:custGeom>
              <a:avLst/>
              <a:gdLst/>
              <a:ahLst/>
              <a:cxnLst/>
              <a:rect l="l" t="t" r="r" b="b"/>
              <a:pathLst>
                <a:path w="3341" h="4898" extrusionOk="0">
                  <a:moveTo>
                    <a:pt x="3340" y="0"/>
                  </a:moveTo>
                  <a:cubicBezTo>
                    <a:pt x="2709" y="898"/>
                    <a:pt x="1895" y="1662"/>
                    <a:pt x="1297" y="2576"/>
                  </a:cubicBezTo>
                  <a:cubicBezTo>
                    <a:pt x="965" y="3074"/>
                    <a:pt x="1" y="4237"/>
                    <a:pt x="167" y="4818"/>
                  </a:cubicBezTo>
                  <a:cubicBezTo>
                    <a:pt x="179" y="4867"/>
                    <a:pt x="227" y="4898"/>
                    <a:pt x="278" y="4898"/>
                  </a:cubicBezTo>
                  <a:cubicBezTo>
                    <a:pt x="296" y="4898"/>
                    <a:pt x="315" y="4894"/>
                    <a:pt x="333" y="4885"/>
                  </a:cubicBezTo>
                  <a:cubicBezTo>
                    <a:pt x="649" y="4702"/>
                    <a:pt x="848" y="3871"/>
                    <a:pt x="1031" y="3556"/>
                  </a:cubicBezTo>
                  <a:cubicBezTo>
                    <a:pt x="1247" y="3157"/>
                    <a:pt x="1513" y="2775"/>
                    <a:pt x="1779" y="2393"/>
                  </a:cubicBezTo>
                  <a:cubicBezTo>
                    <a:pt x="2377" y="1662"/>
                    <a:pt x="2908" y="864"/>
                    <a:pt x="3340" y="17"/>
                  </a:cubicBezTo>
                  <a:lnTo>
                    <a:pt x="3340" y="0"/>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116875" y="4030300"/>
              <a:ext cx="179025" cy="16550"/>
            </a:xfrm>
            <a:custGeom>
              <a:avLst/>
              <a:gdLst/>
              <a:ahLst/>
              <a:cxnLst/>
              <a:rect l="l" t="t" r="r" b="b"/>
              <a:pathLst>
                <a:path w="7161" h="662" extrusionOk="0">
                  <a:moveTo>
                    <a:pt x="6668" y="0"/>
                  </a:moveTo>
                  <a:cubicBezTo>
                    <a:pt x="6184" y="0"/>
                    <a:pt x="5630" y="165"/>
                    <a:pt x="5217" y="230"/>
                  </a:cubicBezTo>
                  <a:cubicBezTo>
                    <a:pt x="4685" y="296"/>
                    <a:pt x="4087" y="263"/>
                    <a:pt x="3522" y="313"/>
                  </a:cubicBezTo>
                  <a:cubicBezTo>
                    <a:pt x="2409" y="446"/>
                    <a:pt x="1080" y="346"/>
                    <a:pt x="0" y="662"/>
                  </a:cubicBezTo>
                  <a:cubicBezTo>
                    <a:pt x="297" y="622"/>
                    <a:pt x="597" y="609"/>
                    <a:pt x="897" y="609"/>
                  </a:cubicBezTo>
                  <a:cubicBezTo>
                    <a:pt x="1422" y="609"/>
                    <a:pt x="1951" y="648"/>
                    <a:pt x="2476" y="648"/>
                  </a:cubicBezTo>
                  <a:cubicBezTo>
                    <a:pt x="2776" y="648"/>
                    <a:pt x="3076" y="635"/>
                    <a:pt x="3373" y="595"/>
                  </a:cubicBezTo>
                  <a:cubicBezTo>
                    <a:pt x="4509" y="451"/>
                    <a:pt x="5738" y="245"/>
                    <a:pt x="6896" y="245"/>
                  </a:cubicBezTo>
                  <a:cubicBezTo>
                    <a:pt x="6940" y="245"/>
                    <a:pt x="6984" y="246"/>
                    <a:pt x="7028" y="246"/>
                  </a:cubicBezTo>
                  <a:cubicBezTo>
                    <a:pt x="7144" y="246"/>
                    <a:pt x="7161" y="80"/>
                    <a:pt x="7061" y="47"/>
                  </a:cubicBezTo>
                  <a:cubicBezTo>
                    <a:pt x="6939" y="14"/>
                    <a:pt x="6806" y="0"/>
                    <a:pt x="6668"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277300" y="3880275"/>
              <a:ext cx="55150" cy="116825"/>
            </a:xfrm>
            <a:custGeom>
              <a:avLst/>
              <a:gdLst/>
              <a:ahLst/>
              <a:cxnLst/>
              <a:rect l="l" t="t" r="r" b="b"/>
              <a:pathLst>
                <a:path w="2206" h="4673" extrusionOk="0">
                  <a:moveTo>
                    <a:pt x="2206" y="1"/>
                  </a:moveTo>
                  <a:cubicBezTo>
                    <a:pt x="1940" y="466"/>
                    <a:pt x="1575" y="831"/>
                    <a:pt x="1325" y="1313"/>
                  </a:cubicBezTo>
                  <a:cubicBezTo>
                    <a:pt x="1093" y="1728"/>
                    <a:pt x="893" y="2144"/>
                    <a:pt x="711" y="2576"/>
                  </a:cubicBezTo>
                  <a:cubicBezTo>
                    <a:pt x="578" y="2925"/>
                    <a:pt x="295" y="3190"/>
                    <a:pt x="196" y="3556"/>
                  </a:cubicBezTo>
                  <a:cubicBezTo>
                    <a:pt x="113" y="3905"/>
                    <a:pt x="96" y="4254"/>
                    <a:pt x="13" y="4586"/>
                  </a:cubicBezTo>
                  <a:cubicBezTo>
                    <a:pt x="1" y="4634"/>
                    <a:pt x="40" y="4673"/>
                    <a:pt x="82" y="4673"/>
                  </a:cubicBezTo>
                  <a:cubicBezTo>
                    <a:pt x="98" y="4673"/>
                    <a:pt x="115" y="4667"/>
                    <a:pt x="129" y="4652"/>
                  </a:cubicBezTo>
                  <a:cubicBezTo>
                    <a:pt x="329" y="4403"/>
                    <a:pt x="329" y="4071"/>
                    <a:pt x="395" y="3772"/>
                  </a:cubicBezTo>
                  <a:cubicBezTo>
                    <a:pt x="478" y="3406"/>
                    <a:pt x="711" y="3157"/>
                    <a:pt x="860" y="2825"/>
                  </a:cubicBezTo>
                  <a:cubicBezTo>
                    <a:pt x="1060" y="2376"/>
                    <a:pt x="1276" y="1944"/>
                    <a:pt x="1458" y="1512"/>
                  </a:cubicBezTo>
                  <a:cubicBezTo>
                    <a:pt x="1691" y="997"/>
                    <a:pt x="2040" y="516"/>
                    <a:pt x="2206"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126425" y="3991400"/>
              <a:ext cx="153700" cy="10625"/>
            </a:xfrm>
            <a:custGeom>
              <a:avLst/>
              <a:gdLst/>
              <a:ahLst/>
              <a:cxnLst/>
              <a:rect l="l" t="t" r="r" b="b"/>
              <a:pathLst>
                <a:path w="6148" h="425" extrusionOk="0">
                  <a:moveTo>
                    <a:pt x="2085" y="0"/>
                  </a:moveTo>
                  <a:cubicBezTo>
                    <a:pt x="1989" y="0"/>
                    <a:pt x="1892" y="2"/>
                    <a:pt x="1795" y="8"/>
                  </a:cubicBezTo>
                  <a:cubicBezTo>
                    <a:pt x="1512" y="41"/>
                    <a:pt x="1230" y="108"/>
                    <a:pt x="947" y="191"/>
                  </a:cubicBezTo>
                  <a:cubicBezTo>
                    <a:pt x="632" y="241"/>
                    <a:pt x="299" y="191"/>
                    <a:pt x="17" y="274"/>
                  </a:cubicBezTo>
                  <a:cubicBezTo>
                    <a:pt x="0" y="274"/>
                    <a:pt x="0" y="307"/>
                    <a:pt x="17" y="307"/>
                  </a:cubicBezTo>
                  <a:cubicBezTo>
                    <a:pt x="30" y="306"/>
                    <a:pt x="43" y="305"/>
                    <a:pt x="56" y="305"/>
                  </a:cubicBezTo>
                  <a:cubicBezTo>
                    <a:pt x="211" y="305"/>
                    <a:pt x="379" y="390"/>
                    <a:pt x="532" y="390"/>
                  </a:cubicBezTo>
                  <a:cubicBezTo>
                    <a:pt x="947" y="390"/>
                    <a:pt x="1379" y="224"/>
                    <a:pt x="1811" y="207"/>
                  </a:cubicBezTo>
                  <a:cubicBezTo>
                    <a:pt x="2393" y="207"/>
                    <a:pt x="2991" y="324"/>
                    <a:pt x="3589" y="340"/>
                  </a:cubicBezTo>
                  <a:cubicBezTo>
                    <a:pt x="3992" y="350"/>
                    <a:pt x="4559" y="424"/>
                    <a:pt x="5092" y="424"/>
                  </a:cubicBezTo>
                  <a:cubicBezTo>
                    <a:pt x="5459" y="424"/>
                    <a:pt x="5810" y="389"/>
                    <a:pt x="6081" y="274"/>
                  </a:cubicBezTo>
                  <a:cubicBezTo>
                    <a:pt x="6148" y="224"/>
                    <a:pt x="6114" y="124"/>
                    <a:pt x="6048" y="108"/>
                  </a:cubicBezTo>
                  <a:cubicBezTo>
                    <a:pt x="5965" y="74"/>
                    <a:pt x="5861" y="63"/>
                    <a:pt x="5751" y="63"/>
                  </a:cubicBezTo>
                  <a:cubicBezTo>
                    <a:pt x="5529" y="63"/>
                    <a:pt x="5278" y="108"/>
                    <a:pt x="5101" y="108"/>
                  </a:cubicBezTo>
                  <a:cubicBezTo>
                    <a:pt x="4569" y="108"/>
                    <a:pt x="4054" y="58"/>
                    <a:pt x="3539" y="58"/>
                  </a:cubicBezTo>
                  <a:cubicBezTo>
                    <a:pt x="3055" y="58"/>
                    <a:pt x="2570" y="0"/>
                    <a:pt x="2085"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244150" y="3854100"/>
              <a:ext cx="57575" cy="95125"/>
            </a:xfrm>
            <a:custGeom>
              <a:avLst/>
              <a:gdLst/>
              <a:ahLst/>
              <a:cxnLst/>
              <a:rect l="l" t="t" r="r" b="b"/>
              <a:pathLst>
                <a:path w="2303" h="3805" extrusionOk="0">
                  <a:moveTo>
                    <a:pt x="2286" y="1"/>
                  </a:moveTo>
                  <a:cubicBezTo>
                    <a:pt x="2120" y="233"/>
                    <a:pt x="1920" y="400"/>
                    <a:pt x="1771" y="649"/>
                  </a:cubicBezTo>
                  <a:cubicBezTo>
                    <a:pt x="1555" y="981"/>
                    <a:pt x="1422" y="1380"/>
                    <a:pt x="1206" y="1729"/>
                  </a:cubicBezTo>
                  <a:cubicBezTo>
                    <a:pt x="1023" y="2028"/>
                    <a:pt x="791" y="2310"/>
                    <a:pt x="608" y="2626"/>
                  </a:cubicBezTo>
                  <a:cubicBezTo>
                    <a:pt x="492" y="2809"/>
                    <a:pt x="259" y="3523"/>
                    <a:pt x="159" y="3556"/>
                  </a:cubicBezTo>
                  <a:cubicBezTo>
                    <a:pt x="1" y="3599"/>
                    <a:pt x="67" y="3805"/>
                    <a:pt x="196" y="3805"/>
                  </a:cubicBezTo>
                  <a:cubicBezTo>
                    <a:pt x="216" y="3805"/>
                    <a:pt x="237" y="3800"/>
                    <a:pt x="259" y="3789"/>
                  </a:cubicBezTo>
                  <a:cubicBezTo>
                    <a:pt x="458" y="3672"/>
                    <a:pt x="575" y="3157"/>
                    <a:pt x="674" y="2958"/>
                  </a:cubicBezTo>
                  <a:cubicBezTo>
                    <a:pt x="840" y="2609"/>
                    <a:pt x="1106" y="2294"/>
                    <a:pt x="1322" y="1945"/>
                  </a:cubicBezTo>
                  <a:cubicBezTo>
                    <a:pt x="1488" y="1662"/>
                    <a:pt x="1621" y="1363"/>
                    <a:pt x="1738" y="1048"/>
                  </a:cubicBezTo>
                  <a:cubicBezTo>
                    <a:pt x="1887" y="699"/>
                    <a:pt x="2086" y="350"/>
                    <a:pt x="2302" y="17"/>
                  </a:cubicBezTo>
                  <a:lnTo>
                    <a:pt x="2286" y="1"/>
                  </a:ln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28500" y="3947050"/>
              <a:ext cx="123375" cy="10275"/>
            </a:xfrm>
            <a:custGeom>
              <a:avLst/>
              <a:gdLst/>
              <a:ahLst/>
              <a:cxnLst/>
              <a:rect l="l" t="t" r="r" b="b"/>
              <a:pathLst>
                <a:path w="4935" h="411" extrusionOk="0">
                  <a:moveTo>
                    <a:pt x="4658" y="0"/>
                  </a:moveTo>
                  <a:cubicBezTo>
                    <a:pt x="3996" y="0"/>
                    <a:pt x="3298" y="159"/>
                    <a:pt x="2642" y="220"/>
                  </a:cubicBezTo>
                  <a:cubicBezTo>
                    <a:pt x="2533" y="227"/>
                    <a:pt x="2425" y="230"/>
                    <a:pt x="2317" y="230"/>
                  </a:cubicBezTo>
                  <a:cubicBezTo>
                    <a:pt x="2023" y="230"/>
                    <a:pt x="1732" y="211"/>
                    <a:pt x="1438" y="211"/>
                  </a:cubicBezTo>
                  <a:cubicBezTo>
                    <a:pt x="1331" y="211"/>
                    <a:pt x="1222" y="213"/>
                    <a:pt x="1114" y="220"/>
                  </a:cubicBezTo>
                  <a:cubicBezTo>
                    <a:pt x="732" y="220"/>
                    <a:pt x="383" y="353"/>
                    <a:pt x="1" y="370"/>
                  </a:cubicBezTo>
                  <a:cubicBezTo>
                    <a:pt x="1" y="370"/>
                    <a:pt x="1" y="386"/>
                    <a:pt x="1" y="386"/>
                  </a:cubicBezTo>
                  <a:lnTo>
                    <a:pt x="1" y="403"/>
                  </a:lnTo>
                  <a:cubicBezTo>
                    <a:pt x="65" y="409"/>
                    <a:pt x="130" y="411"/>
                    <a:pt x="195" y="411"/>
                  </a:cubicBezTo>
                  <a:cubicBezTo>
                    <a:pt x="477" y="411"/>
                    <a:pt x="761" y="368"/>
                    <a:pt x="1053" y="368"/>
                  </a:cubicBezTo>
                  <a:cubicBezTo>
                    <a:pt x="1090" y="368"/>
                    <a:pt x="1127" y="368"/>
                    <a:pt x="1163" y="370"/>
                  </a:cubicBezTo>
                  <a:cubicBezTo>
                    <a:pt x="1471" y="395"/>
                    <a:pt x="1782" y="407"/>
                    <a:pt x="2096" y="407"/>
                  </a:cubicBezTo>
                  <a:cubicBezTo>
                    <a:pt x="2410" y="407"/>
                    <a:pt x="2725" y="395"/>
                    <a:pt x="3041" y="370"/>
                  </a:cubicBezTo>
                  <a:cubicBezTo>
                    <a:pt x="3094" y="363"/>
                    <a:pt x="3165" y="360"/>
                    <a:pt x="3247" y="360"/>
                  </a:cubicBezTo>
                  <a:cubicBezTo>
                    <a:pt x="3433" y="360"/>
                    <a:pt x="3678" y="373"/>
                    <a:pt x="3925" y="373"/>
                  </a:cubicBezTo>
                  <a:cubicBezTo>
                    <a:pt x="4352" y="373"/>
                    <a:pt x="4783" y="336"/>
                    <a:pt x="4918" y="137"/>
                  </a:cubicBezTo>
                  <a:cubicBezTo>
                    <a:pt x="4935" y="71"/>
                    <a:pt x="4902" y="4"/>
                    <a:pt x="4835" y="4"/>
                  </a:cubicBezTo>
                  <a:cubicBezTo>
                    <a:pt x="4776" y="2"/>
                    <a:pt x="4717" y="0"/>
                    <a:pt x="4658"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223275" y="3840825"/>
              <a:ext cx="41475" cy="77200"/>
            </a:xfrm>
            <a:custGeom>
              <a:avLst/>
              <a:gdLst/>
              <a:ahLst/>
              <a:cxnLst/>
              <a:rect l="l" t="t" r="r" b="b"/>
              <a:pathLst>
                <a:path w="1659" h="3088" extrusionOk="0">
                  <a:moveTo>
                    <a:pt x="1642" y="0"/>
                  </a:moveTo>
                  <a:cubicBezTo>
                    <a:pt x="1559" y="133"/>
                    <a:pt x="1476" y="283"/>
                    <a:pt x="1426" y="432"/>
                  </a:cubicBezTo>
                  <a:cubicBezTo>
                    <a:pt x="1243" y="681"/>
                    <a:pt x="1061" y="914"/>
                    <a:pt x="878" y="1147"/>
                  </a:cubicBezTo>
                  <a:cubicBezTo>
                    <a:pt x="496" y="1695"/>
                    <a:pt x="213" y="2293"/>
                    <a:pt x="14" y="2941"/>
                  </a:cubicBezTo>
                  <a:cubicBezTo>
                    <a:pt x="1" y="3008"/>
                    <a:pt x="64" y="3087"/>
                    <a:pt x="133" y="3087"/>
                  </a:cubicBezTo>
                  <a:cubicBezTo>
                    <a:pt x="149" y="3087"/>
                    <a:pt x="165" y="3083"/>
                    <a:pt x="180" y="3074"/>
                  </a:cubicBezTo>
                  <a:cubicBezTo>
                    <a:pt x="396" y="2891"/>
                    <a:pt x="529" y="2642"/>
                    <a:pt x="562" y="2376"/>
                  </a:cubicBezTo>
                  <a:cubicBezTo>
                    <a:pt x="662" y="1977"/>
                    <a:pt x="812" y="1595"/>
                    <a:pt x="1011" y="1230"/>
                  </a:cubicBezTo>
                  <a:cubicBezTo>
                    <a:pt x="1160" y="980"/>
                    <a:pt x="1393" y="764"/>
                    <a:pt x="1509" y="482"/>
                  </a:cubicBezTo>
                  <a:cubicBezTo>
                    <a:pt x="1576" y="332"/>
                    <a:pt x="1576" y="150"/>
                    <a:pt x="1659"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125600" y="3913600"/>
              <a:ext cx="106350" cy="16550"/>
            </a:xfrm>
            <a:custGeom>
              <a:avLst/>
              <a:gdLst/>
              <a:ahLst/>
              <a:cxnLst/>
              <a:rect l="l" t="t" r="r" b="b"/>
              <a:pathLst>
                <a:path w="4254" h="662" extrusionOk="0">
                  <a:moveTo>
                    <a:pt x="3545" y="1"/>
                  </a:moveTo>
                  <a:cubicBezTo>
                    <a:pt x="2338" y="1"/>
                    <a:pt x="1182" y="385"/>
                    <a:pt x="0" y="645"/>
                  </a:cubicBezTo>
                  <a:lnTo>
                    <a:pt x="17" y="661"/>
                  </a:lnTo>
                  <a:cubicBezTo>
                    <a:pt x="1237" y="557"/>
                    <a:pt x="2430" y="266"/>
                    <a:pt x="3668" y="266"/>
                  </a:cubicBezTo>
                  <a:cubicBezTo>
                    <a:pt x="3813" y="266"/>
                    <a:pt x="3958" y="270"/>
                    <a:pt x="4104" y="279"/>
                  </a:cubicBezTo>
                  <a:cubicBezTo>
                    <a:pt x="4253" y="279"/>
                    <a:pt x="4237" y="63"/>
                    <a:pt x="4104" y="30"/>
                  </a:cubicBezTo>
                  <a:cubicBezTo>
                    <a:pt x="3916" y="10"/>
                    <a:pt x="3730" y="1"/>
                    <a:pt x="3545"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5206575" y="3817650"/>
              <a:ext cx="21225" cy="72550"/>
            </a:xfrm>
            <a:custGeom>
              <a:avLst/>
              <a:gdLst/>
              <a:ahLst/>
              <a:cxnLst/>
              <a:rect l="l" t="t" r="r" b="b"/>
              <a:pathLst>
                <a:path w="849" h="2902" extrusionOk="0">
                  <a:moveTo>
                    <a:pt x="840" y="1"/>
                  </a:moveTo>
                  <a:cubicBezTo>
                    <a:pt x="836" y="1"/>
                    <a:pt x="832" y="5"/>
                    <a:pt x="832" y="13"/>
                  </a:cubicBezTo>
                  <a:cubicBezTo>
                    <a:pt x="715" y="528"/>
                    <a:pt x="549" y="1027"/>
                    <a:pt x="366" y="1525"/>
                  </a:cubicBezTo>
                  <a:cubicBezTo>
                    <a:pt x="217" y="1874"/>
                    <a:pt x="1" y="2406"/>
                    <a:pt x="1" y="2805"/>
                  </a:cubicBezTo>
                  <a:cubicBezTo>
                    <a:pt x="1" y="2865"/>
                    <a:pt x="50" y="2901"/>
                    <a:pt x="100" y="2901"/>
                  </a:cubicBezTo>
                  <a:cubicBezTo>
                    <a:pt x="132" y="2901"/>
                    <a:pt x="164" y="2887"/>
                    <a:pt x="184" y="2854"/>
                  </a:cubicBezTo>
                  <a:cubicBezTo>
                    <a:pt x="416" y="2522"/>
                    <a:pt x="516" y="1941"/>
                    <a:pt x="616" y="1559"/>
                  </a:cubicBezTo>
                  <a:cubicBezTo>
                    <a:pt x="665" y="1326"/>
                    <a:pt x="682" y="1077"/>
                    <a:pt x="699" y="844"/>
                  </a:cubicBezTo>
                  <a:cubicBezTo>
                    <a:pt x="732" y="562"/>
                    <a:pt x="815" y="296"/>
                    <a:pt x="848" y="13"/>
                  </a:cubicBezTo>
                  <a:cubicBezTo>
                    <a:pt x="848" y="5"/>
                    <a:pt x="844" y="1"/>
                    <a:pt x="840"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25275" y="3884575"/>
              <a:ext cx="90050" cy="12025"/>
            </a:xfrm>
            <a:custGeom>
              <a:avLst/>
              <a:gdLst/>
              <a:ahLst/>
              <a:cxnLst/>
              <a:rect l="l" t="t" r="r" b="b"/>
              <a:pathLst>
                <a:path w="3602" h="481" extrusionOk="0">
                  <a:moveTo>
                    <a:pt x="36" y="425"/>
                  </a:moveTo>
                  <a:lnTo>
                    <a:pt x="36" y="425"/>
                  </a:lnTo>
                  <a:cubicBezTo>
                    <a:pt x="34" y="426"/>
                    <a:pt x="32" y="426"/>
                    <a:pt x="30" y="427"/>
                  </a:cubicBezTo>
                  <a:lnTo>
                    <a:pt x="46" y="427"/>
                  </a:lnTo>
                  <a:cubicBezTo>
                    <a:pt x="43" y="427"/>
                    <a:pt x="39" y="426"/>
                    <a:pt x="36" y="425"/>
                  </a:cubicBezTo>
                  <a:close/>
                  <a:moveTo>
                    <a:pt x="3209" y="1"/>
                  </a:moveTo>
                  <a:cubicBezTo>
                    <a:pt x="2683" y="1"/>
                    <a:pt x="2127" y="216"/>
                    <a:pt x="1625" y="260"/>
                  </a:cubicBezTo>
                  <a:cubicBezTo>
                    <a:pt x="1485" y="274"/>
                    <a:pt x="1344" y="276"/>
                    <a:pt x="1202" y="276"/>
                  </a:cubicBezTo>
                  <a:cubicBezTo>
                    <a:pt x="1096" y="276"/>
                    <a:pt x="989" y="275"/>
                    <a:pt x="883" y="275"/>
                  </a:cubicBezTo>
                  <a:cubicBezTo>
                    <a:pt x="590" y="275"/>
                    <a:pt x="300" y="287"/>
                    <a:pt x="30" y="377"/>
                  </a:cubicBezTo>
                  <a:cubicBezTo>
                    <a:pt x="0" y="392"/>
                    <a:pt x="10" y="419"/>
                    <a:pt x="36" y="425"/>
                  </a:cubicBezTo>
                  <a:lnTo>
                    <a:pt x="36" y="425"/>
                  </a:lnTo>
                  <a:cubicBezTo>
                    <a:pt x="172" y="400"/>
                    <a:pt x="307" y="390"/>
                    <a:pt x="443" y="390"/>
                  </a:cubicBezTo>
                  <a:cubicBezTo>
                    <a:pt x="855" y="390"/>
                    <a:pt x="1266" y="480"/>
                    <a:pt x="1670" y="480"/>
                  </a:cubicBezTo>
                  <a:cubicBezTo>
                    <a:pt x="1716" y="480"/>
                    <a:pt x="1762" y="479"/>
                    <a:pt x="1807" y="476"/>
                  </a:cubicBezTo>
                  <a:cubicBezTo>
                    <a:pt x="2090" y="476"/>
                    <a:pt x="2356" y="393"/>
                    <a:pt x="2638" y="377"/>
                  </a:cubicBezTo>
                  <a:cubicBezTo>
                    <a:pt x="2904" y="377"/>
                    <a:pt x="3186" y="360"/>
                    <a:pt x="3436" y="294"/>
                  </a:cubicBezTo>
                  <a:cubicBezTo>
                    <a:pt x="3602" y="244"/>
                    <a:pt x="3569" y="11"/>
                    <a:pt x="3402" y="11"/>
                  </a:cubicBezTo>
                  <a:cubicBezTo>
                    <a:pt x="3338" y="4"/>
                    <a:pt x="3274" y="1"/>
                    <a:pt x="3209"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181250" y="3799000"/>
              <a:ext cx="9150" cy="65525"/>
            </a:xfrm>
            <a:custGeom>
              <a:avLst/>
              <a:gdLst/>
              <a:ahLst/>
              <a:cxnLst/>
              <a:rect l="l" t="t" r="r" b="b"/>
              <a:pathLst>
                <a:path w="366" h="2621" extrusionOk="0">
                  <a:moveTo>
                    <a:pt x="186" y="1"/>
                  </a:moveTo>
                  <a:cubicBezTo>
                    <a:pt x="180" y="1"/>
                    <a:pt x="173" y="5"/>
                    <a:pt x="167" y="12"/>
                  </a:cubicBezTo>
                  <a:cubicBezTo>
                    <a:pt x="50" y="294"/>
                    <a:pt x="84" y="693"/>
                    <a:pt x="67" y="1009"/>
                  </a:cubicBezTo>
                  <a:cubicBezTo>
                    <a:pt x="17" y="1507"/>
                    <a:pt x="0" y="2022"/>
                    <a:pt x="17" y="2537"/>
                  </a:cubicBezTo>
                  <a:cubicBezTo>
                    <a:pt x="17" y="2591"/>
                    <a:pt x="61" y="2621"/>
                    <a:pt x="106" y="2621"/>
                  </a:cubicBezTo>
                  <a:cubicBezTo>
                    <a:pt x="145" y="2621"/>
                    <a:pt x="185" y="2599"/>
                    <a:pt x="200" y="2554"/>
                  </a:cubicBezTo>
                  <a:cubicBezTo>
                    <a:pt x="366" y="2138"/>
                    <a:pt x="133" y="1574"/>
                    <a:pt x="150" y="1125"/>
                  </a:cubicBezTo>
                  <a:cubicBezTo>
                    <a:pt x="167" y="793"/>
                    <a:pt x="117" y="344"/>
                    <a:pt x="200" y="28"/>
                  </a:cubicBezTo>
                  <a:cubicBezTo>
                    <a:pt x="200" y="9"/>
                    <a:pt x="194" y="1"/>
                    <a:pt x="186"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5115625" y="3859850"/>
              <a:ext cx="71050" cy="8250"/>
            </a:xfrm>
            <a:custGeom>
              <a:avLst/>
              <a:gdLst/>
              <a:ahLst/>
              <a:cxnLst/>
              <a:rect l="l" t="t" r="r" b="b"/>
              <a:pathLst>
                <a:path w="2842" h="330" extrusionOk="0">
                  <a:moveTo>
                    <a:pt x="531" y="0"/>
                  </a:moveTo>
                  <a:cubicBezTo>
                    <a:pt x="348" y="0"/>
                    <a:pt x="168" y="21"/>
                    <a:pt x="0" y="87"/>
                  </a:cubicBezTo>
                  <a:lnTo>
                    <a:pt x="0" y="103"/>
                  </a:lnTo>
                  <a:cubicBezTo>
                    <a:pt x="82" y="80"/>
                    <a:pt x="171" y="71"/>
                    <a:pt x="265" y="71"/>
                  </a:cubicBezTo>
                  <a:cubicBezTo>
                    <a:pt x="650" y="71"/>
                    <a:pt x="1118" y="229"/>
                    <a:pt x="1479" y="269"/>
                  </a:cubicBezTo>
                  <a:cubicBezTo>
                    <a:pt x="1702" y="295"/>
                    <a:pt x="1934" y="330"/>
                    <a:pt x="2163" y="330"/>
                  </a:cubicBezTo>
                  <a:cubicBezTo>
                    <a:pt x="2378" y="330"/>
                    <a:pt x="2591" y="299"/>
                    <a:pt x="2792" y="203"/>
                  </a:cubicBezTo>
                  <a:cubicBezTo>
                    <a:pt x="2841" y="153"/>
                    <a:pt x="2825" y="53"/>
                    <a:pt x="2742" y="53"/>
                  </a:cubicBezTo>
                  <a:cubicBezTo>
                    <a:pt x="2398" y="53"/>
                    <a:pt x="2070" y="75"/>
                    <a:pt x="1736" y="75"/>
                  </a:cubicBezTo>
                  <a:cubicBezTo>
                    <a:pt x="1570" y="75"/>
                    <a:pt x="1402" y="70"/>
                    <a:pt x="1230" y="53"/>
                  </a:cubicBezTo>
                  <a:cubicBezTo>
                    <a:pt x="1006" y="35"/>
                    <a:pt x="766" y="0"/>
                    <a:pt x="531"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5145125" y="3795550"/>
              <a:ext cx="8325" cy="42125"/>
            </a:xfrm>
            <a:custGeom>
              <a:avLst/>
              <a:gdLst/>
              <a:ahLst/>
              <a:cxnLst/>
              <a:rect l="l" t="t" r="r" b="b"/>
              <a:pathLst>
                <a:path w="333" h="1685" extrusionOk="0">
                  <a:moveTo>
                    <a:pt x="0" y="0"/>
                  </a:moveTo>
                  <a:lnTo>
                    <a:pt x="0" y="17"/>
                  </a:lnTo>
                  <a:cubicBezTo>
                    <a:pt x="100" y="316"/>
                    <a:pt x="150" y="632"/>
                    <a:pt x="133" y="947"/>
                  </a:cubicBezTo>
                  <a:cubicBezTo>
                    <a:pt x="116" y="1163"/>
                    <a:pt x="67" y="1462"/>
                    <a:pt x="199" y="1662"/>
                  </a:cubicBezTo>
                  <a:cubicBezTo>
                    <a:pt x="207" y="1677"/>
                    <a:pt x="228" y="1685"/>
                    <a:pt x="250" y="1685"/>
                  </a:cubicBezTo>
                  <a:cubicBezTo>
                    <a:pt x="277" y="1685"/>
                    <a:pt x="307" y="1673"/>
                    <a:pt x="316" y="1645"/>
                  </a:cubicBezTo>
                  <a:cubicBezTo>
                    <a:pt x="332" y="1346"/>
                    <a:pt x="332" y="1047"/>
                    <a:pt x="282" y="765"/>
                  </a:cubicBezTo>
                  <a:cubicBezTo>
                    <a:pt x="249" y="499"/>
                    <a:pt x="166" y="233"/>
                    <a:pt x="17"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105250" y="3832500"/>
              <a:ext cx="47375" cy="8525"/>
            </a:xfrm>
            <a:custGeom>
              <a:avLst/>
              <a:gdLst/>
              <a:ahLst/>
              <a:cxnLst/>
              <a:rect l="l" t="t" r="r" b="b"/>
              <a:pathLst>
                <a:path w="1895" h="341" extrusionOk="0">
                  <a:moveTo>
                    <a:pt x="0" y="1"/>
                  </a:moveTo>
                  <a:cubicBezTo>
                    <a:pt x="366" y="150"/>
                    <a:pt x="748" y="250"/>
                    <a:pt x="1146" y="267"/>
                  </a:cubicBezTo>
                  <a:cubicBezTo>
                    <a:pt x="1282" y="277"/>
                    <a:pt x="1464" y="340"/>
                    <a:pt x="1621" y="340"/>
                  </a:cubicBezTo>
                  <a:cubicBezTo>
                    <a:pt x="1714" y="340"/>
                    <a:pt x="1799" y="318"/>
                    <a:pt x="1861" y="250"/>
                  </a:cubicBezTo>
                  <a:cubicBezTo>
                    <a:pt x="1894" y="200"/>
                    <a:pt x="1877" y="150"/>
                    <a:pt x="1844" y="117"/>
                  </a:cubicBezTo>
                  <a:cubicBezTo>
                    <a:pt x="1708" y="78"/>
                    <a:pt x="1577" y="62"/>
                    <a:pt x="1449" y="62"/>
                  </a:cubicBezTo>
                  <a:cubicBezTo>
                    <a:pt x="1359" y="62"/>
                    <a:pt x="1269" y="70"/>
                    <a:pt x="1180" y="84"/>
                  </a:cubicBezTo>
                  <a:cubicBezTo>
                    <a:pt x="1090" y="88"/>
                    <a:pt x="1001" y="90"/>
                    <a:pt x="913" y="90"/>
                  </a:cubicBezTo>
                  <a:cubicBezTo>
                    <a:pt x="609" y="90"/>
                    <a:pt x="313" y="65"/>
                    <a:pt x="17"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5117700" y="3782250"/>
              <a:ext cx="5425" cy="36050"/>
            </a:xfrm>
            <a:custGeom>
              <a:avLst/>
              <a:gdLst/>
              <a:ahLst/>
              <a:cxnLst/>
              <a:rect l="l" t="t" r="r" b="b"/>
              <a:pathLst>
                <a:path w="217" h="1442" extrusionOk="0">
                  <a:moveTo>
                    <a:pt x="150" y="1"/>
                  </a:moveTo>
                  <a:lnTo>
                    <a:pt x="133" y="17"/>
                  </a:lnTo>
                  <a:lnTo>
                    <a:pt x="150" y="17"/>
                  </a:lnTo>
                  <a:cubicBezTo>
                    <a:pt x="150" y="12"/>
                    <a:pt x="150" y="6"/>
                    <a:pt x="150" y="1"/>
                  </a:cubicBezTo>
                  <a:close/>
                  <a:moveTo>
                    <a:pt x="150" y="17"/>
                  </a:moveTo>
                  <a:cubicBezTo>
                    <a:pt x="147" y="244"/>
                    <a:pt x="84" y="472"/>
                    <a:pt x="84" y="715"/>
                  </a:cubicBezTo>
                  <a:cubicBezTo>
                    <a:pt x="100" y="914"/>
                    <a:pt x="84" y="1130"/>
                    <a:pt x="34" y="1330"/>
                  </a:cubicBezTo>
                  <a:cubicBezTo>
                    <a:pt x="0" y="1386"/>
                    <a:pt x="72" y="1442"/>
                    <a:pt x="128" y="1442"/>
                  </a:cubicBezTo>
                  <a:cubicBezTo>
                    <a:pt x="155" y="1442"/>
                    <a:pt x="178" y="1429"/>
                    <a:pt x="183" y="1396"/>
                  </a:cubicBezTo>
                  <a:cubicBezTo>
                    <a:pt x="217" y="1213"/>
                    <a:pt x="217" y="1031"/>
                    <a:pt x="183" y="865"/>
                  </a:cubicBezTo>
                  <a:cubicBezTo>
                    <a:pt x="167" y="582"/>
                    <a:pt x="183" y="283"/>
                    <a:pt x="150" y="17"/>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089450" y="3808825"/>
              <a:ext cx="34500" cy="11275"/>
            </a:xfrm>
            <a:custGeom>
              <a:avLst/>
              <a:gdLst/>
              <a:ahLst/>
              <a:cxnLst/>
              <a:rect l="l" t="t" r="r" b="b"/>
              <a:pathLst>
                <a:path w="1380" h="451" extrusionOk="0">
                  <a:moveTo>
                    <a:pt x="17" y="1"/>
                  </a:moveTo>
                  <a:cubicBezTo>
                    <a:pt x="1" y="1"/>
                    <a:pt x="1" y="18"/>
                    <a:pt x="17" y="18"/>
                  </a:cubicBezTo>
                  <a:lnTo>
                    <a:pt x="17" y="34"/>
                  </a:lnTo>
                  <a:cubicBezTo>
                    <a:pt x="134" y="67"/>
                    <a:pt x="250" y="134"/>
                    <a:pt x="366" y="184"/>
                  </a:cubicBezTo>
                  <a:cubicBezTo>
                    <a:pt x="449" y="217"/>
                    <a:pt x="532" y="234"/>
                    <a:pt x="616" y="250"/>
                  </a:cubicBezTo>
                  <a:cubicBezTo>
                    <a:pt x="732" y="250"/>
                    <a:pt x="865" y="283"/>
                    <a:pt x="964" y="350"/>
                  </a:cubicBezTo>
                  <a:cubicBezTo>
                    <a:pt x="1031" y="400"/>
                    <a:pt x="1114" y="450"/>
                    <a:pt x="1197" y="450"/>
                  </a:cubicBezTo>
                  <a:cubicBezTo>
                    <a:pt x="1202" y="450"/>
                    <a:pt x="1207" y="450"/>
                    <a:pt x="1211" y="450"/>
                  </a:cubicBezTo>
                  <a:cubicBezTo>
                    <a:pt x="1380" y="450"/>
                    <a:pt x="1375" y="167"/>
                    <a:pt x="1197" y="167"/>
                  </a:cubicBezTo>
                  <a:cubicBezTo>
                    <a:pt x="1131" y="167"/>
                    <a:pt x="1047" y="134"/>
                    <a:pt x="964" y="134"/>
                  </a:cubicBezTo>
                  <a:lnTo>
                    <a:pt x="616" y="134"/>
                  </a:lnTo>
                  <a:cubicBezTo>
                    <a:pt x="400" y="134"/>
                    <a:pt x="217" y="1"/>
                    <a:pt x="17"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5097100" y="3767150"/>
              <a:ext cx="5250" cy="26400"/>
            </a:xfrm>
            <a:custGeom>
              <a:avLst/>
              <a:gdLst/>
              <a:ahLst/>
              <a:cxnLst/>
              <a:rect l="l" t="t" r="r" b="b"/>
              <a:pathLst>
                <a:path w="210" h="1056" extrusionOk="0">
                  <a:moveTo>
                    <a:pt x="121" y="0"/>
                  </a:moveTo>
                  <a:cubicBezTo>
                    <a:pt x="113" y="0"/>
                    <a:pt x="98" y="15"/>
                    <a:pt x="110" y="40"/>
                  </a:cubicBezTo>
                  <a:cubicBezTo>
                    <a:pt x="127" y="73"/>
                    <a:pt x="94" y="223"/>
                    <a:pt x="94" y="256"/>
                  </a:cubicBezTo>
                  <a:cubicBezTo>
                    <a:pt x="77" y="322"/>
                    <a:pt x="77" y="372"/>
                    <a:pt x="94" y="422"/>
                  </a:cubicBezTo>
                  <a:cubicBezTo>
                    <a:pt x="110" y="505"/>
                    <a:pt x="94" y="605"/>
                    <a:pt x="77" y="704"/>
                  </a:cubicBezTo>
                  <a:cubicBezTo>
                    <a:pt x="44" y="787"/>
                    <a:pt x="27" y="870"/>
                    <a:pt x="10" y="970"/>
                  </a:cubicBezTo>
                  <a:cubicBezTo>
                    <a:pt x="1" y="1018"/>
                    <a:pt x="53" y="1055"/>
                    <a:pt x="98" y="1055"/>
                  </a:cubicBezTo>
                  <a:cubicBezTo>
                    <a:pt x="131" y="1055"/>
                    <a:pt x="160" y="1036"/>
                    <a:pt x="160" y="987"/>
                  </a:cubicBezTo>
                  <a:cubicBezTo>
                    <a:pt x="160" y="870"/>
                    <a:pt x="177" y="771"/>
                    <a:pt x="210" y="654"/>
                  </a:cubicBezTo>
                  <a:cubicBezTo>
                    <a:pt x="210" y="588"/>
                    <a:pt x="193" y="505"/>
                    <a:pt x="177" y="422"/>
                  </a:cubicBezTo>
                  <a:cubicBezTo>
                    <a:pt x="160" y="322"/>
                    <a:pt x="210" y="106"/>
                    <a:pt x="127" y="7"/>
                  </a:cubicBezTo>
                  <a:cubicBezTo>
                    <a:pt x="127" y="2"/>
                    <a:pt x="124" y="0"/>
                    <a:pt x="121"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75750" y="3786400"/>
              <a:ext cx="26200" cy="7675"/>
            </a:xfrm>
            <a:custGeom>
              <a:avLst/>
              <a:gdLst/>
              <a:ahLst/>
              <a:cxnLst/>
              <a:rect l="l" t="t" r="r" b="b"/>
              <a:pathLst>
                <a:path w="1048" h="307" extrusionOk="0">
                  <a:moveTo>
                    <a:pt x="1" y="1"/>
                  </a:moveTo>
                  <a:cubicBezTo>
                    <a:pt x="150" y="51"/>
                    <a:pt x="300" y="134"/>
                    <a:pt x="449" y="217"/>
                  </a:cubicBezTo>
                  <a:cubicBezTo>
                    <a:pt x="549" y="277"/>
                    <a:pt x="660" y="306"/>
                    <a:pt x="770" y="306"/>
                  </a:cubicBezTo>
                  <a:cubicBezTo>
                    <a:pt x="843" y="306"/>
                    <a:pt x="914" y="293"/>
                    <a:pt x="981" y="267"/>
                  </a:cubicBezTo>
                  <a:cubicBezTo>
                    <a:pt x="1047" y="217"/>
                    <a:pt x="1031" y="134"/>
                    <a:pt x="964" y="117"/>
                  </a:cubicBezTo>
                  <a:cubicBezTo>
                    <a:pt x="938" y="107"/>
                    <a:pt x="916" y="103"/>
                    <a:pt x="895" y="103"/>
                  </a:cubicBezTo>
                  <a:cubicBezTo>
                    <a:pt x="849" y="103"/>
                    <a:pt x="811" y="122"/>
                    <a:pt x="765" y="134"/>
                  </a:cubicBezTo>
                  <a:cubicBezTo>
                    <a:pt x="727" y="138"/>
                    <a:pt x="690" y="140"/>
                    <a:pt x="653" y="140"/>
                  </a:cubicBezTo>
                  <a:cubicBezTo>
                    <a:pt x="543" y="140"/>
                    <a:pt x="437" y="121"/>
                    <a:pt x="349" y="84"/>
                  </a:cubicBezTo>
                  <a:cubicBezTo>
                    <a:pt x="233" y="34"/>
                    <a:pt x="117" y="1"/>
                    <a:pt x="1"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p:nvPr/>
        </p:nvSpPr>
        <p:spPr>
          <a:xfrm rot="2700065">
            <a:off x="-642630" y="-1339576"/>
            <a:ext cx="2199665" cy="3518508"/>
          </a:xfrm>
          <a:custGeom>
            <a:avLst/>
            <a:gdLst/>
            <a:ahLst/>
            <a:cxnLst/>
            <a:rect l="l" t="t" r="r" b="b"/>
            <a:pathLst>
              <a:path w="23593" h="45172" extrusionOk="0">
                <a:moveTo>
                  <a:pt x="14182" y="0"/>
                </a:moveTo>
                <a:cubicBezTo>
                  <a:pt x="13269" y="0"/>
                  <a:pt x="12360" y="159"/>
                  <a:pt x="11498" y="496"/>
                </a:cubicBezTo>
                <a:cubicBezTo>
                  <a:pt x="9055" y="1443"/>
                  <a:pt x="7294" y="3553"/>
                  <a:pt x="5749" y="5663"/>
                </a:cubicBezTo>
                <a:cubicBezTo>
                  <a:pt x="3972" y="8089"/>
                  <a:pt x="2327" y="10647"/>
                  <a:pt x="1363" y="13505"/>
                </a:cubicBezTo>
                <a:cubicBezTo>
                  <a:pt x="1" y="17476"/>
                  <a:pt x="51" y="21779"/>
                  <a:pt x="117" y="25982"/>
                </a:cubicBezTo>
                <a:cubicBezTo>
                  <a:pt x="167" y="30684"/>
                  <a:pt x="234" y="35418"/>
                  <a:pt x="948" y="40070"/>
                </a:cubicBezTo>
                <a:cubicBezTo>
                  <a:pt x="1164" y="41582"/>
                  <a:pt x="1513" y="43160"/>
                  <a:pt x="2559" y="44257"/>
                </a:cubicBezTo>
                <a:cubicBezTo>
                  <a:pt x="3186" y="44907"/>
                  <a:pt x="4093" y="45171"/>
                  <a:pt x="5143" y="45171"/>
                </a:cubicBezTo>
                <a:cubicBezTo>
                  <a:pt x="8549" y="45171"/>
                  <a:pt x="13463" y="42390"/>
                  <a:pt x="15203" y="40967"/>
                </a:cubicBezTo>
                <a:cubicBezTo>
                  <a:pt x="17695" y="38907"/>
                  <a:pt x="19439" y="35718"/>
                  <a:pt x="19140" y="32478"/>
                </a:cubicBezTo>
                <a:cubicBezTo>
                  <a:pt x="18791" y="28706"/>
                  <a:pt x="15801" y="25234"/>
                  <a:pt x="16665" y="21546"/>
                </a:cubicBezTo>
                <a:cubicBezTo>
                  <a:pt x="17279" y="19004"/>
                  <a:pt x="19555" y="17260"/>
                  <a:pt x="21051" y="15083"/>
                </a:cubicBezTo>
                <a:cubicBezTo>
                  <a:pt x="23227" y="11893"/>
                  <a:pt x="23593" y="7424"/>
                  <a:pt x="21566" y="4118"/>
                </a:cubicBezTo>
                <a:cubicBezTo>
                  <a:pt x="20023" y="1602"/>
                  <a:pt x="17086" y="0"/>
                  <a:pt x="14182" y="0"/>
                </a:cubicBezTo>
                <a:close/>
              </a:path>
            </a:pathLst>
          </a:custGeom>
          <a:solidFill>
            <a:srgbClr val="F7D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rot="-3085951">
            <a:off x="239949" y="197153"/>
            <a:ext cx="1139805" cy="1319450"/>
          </a:xfrm>
          <a:custGeom>
            <a:avLst/>
            <a:gdLst/>
            <a:ahLst/>
            <a:cxnLst/>
            <a:rect l="l" t="t" r="r" b="b"/>
            <a:pathLst>
              <a:path w="8153" h="9438" extrusionOk="0">
                <a:moveTo>
                  <a:pt x="5963" y="0"/>
                </a:moveTo>
                <a:cubicBezTo>
                  <a:pt x="5928" y="0"/>
                  <a:pt x="5892" y="19"/>
                  <a:pt x="5885" y="61"/>
                </a:cubicBezTo>
                <a:cubicBezTo>
                  <a:pt x="5876" y="160"/>
                  <a:pt x="5852" y="267"/>
                  <a:pt x="5835" y="365"/>
                </a:cubicBezTo>
                <a:cubicBezTo>
                  <a:pt x="4964" y="702"/>
                  <a:pt x="3288" y="1779"/>
                  <a:pt x="3871" y="2116"/>
                </a:cubicBezTo>
                <a:cubicBezTo>
                  <a:pt x="3914" y="2140"/>
                  <a:pt x="3962" y="2151"/>
                  <a:pt x="4013" y="2151"/>
                </a:cubicBezTo>
                <a:cubicBezTo>
                  <a:pt x="4569" y="2151"/>
                  <a:pt x="5556" y="831"/>
                  <a:pt x="5819" y="448"/>
                </a:cubicBezTo>
                <a:lnTo>
                  <a:pt x="5819" y="448"/>
                </a:lnTo>
                <a:cubicBezTo>
                  <a:pt x="5712" y="1006"/>
                  <a:pt x="5572" y="1565"/>
                  <a:pt x="5400" y="2108"/>
                </a:cubicBezTo>
                <a:cubicBezTo>
                  <a:pt x="4479" y="2362"/>
                  <a:pt x="2729" y="3209"/>
                  <a:pt x="3247" y="3595"/>
                </a:cubicBezTo>
                <a:cubicBezTo>
                  <a:pt x="3296" y="3633"/>
                  <a:pt x="3357" y="3650"/>
                  <a:pt x="3426" y="3650"/>
                </a:cubicBezTo>
                <a:cubicBezTo>
                  <a:pt x="3953" y="3650"/>
                  <a:pt x="4974" y="2646"/>
                  <a:pt x="5359" y="2239"/>
                </a:cubicBezTo>
                <a:lnTo>
                  <a:pt x="5359" y="2239"/>
                </a:lnTo>
                <a:cubicBezTo>
                  <a:pt x="5301" y="2428"/>
                  <a:pt x="5235" y="2625"/>
                  <a:pt x="5170" y="2806"/>
                </a:cubicBezTo>
                <a:cubicBezTo>
                  <a:pt x="5063" y="3118"/>
                  <a:pt x="4940" y="3422"/>
                  <a:pt x="4808" y="3735"/>
                </a:cubicBezTo>
                <a:cubicBezTo>
                  <a:pt x="3855" y="3817"/>
                  <a:pt x="1948" y="4359"/>
                  <a:pt x="2343" y="4828"/>
                </a:cubicBezTo>
                <a:cubicBezTo>
                  <a:pt x="2400" y="4892"/>
                  <a:pt x="2487" y="4920"/>
                  <a:pt x="2595" y="4920"/>
                </a:cubicBezTo>
                <a:cubicBezTo>
                  <a:pt x="3174" y="4920"/>
                  <a:pt x="4358" y="4116"/>
                  <a:pt x="4767" y="3825"/>
                </a:cubicBezTo>
                <a:lnTo>
                  <a:pt x="4767" y="3825"/>
                </a:lnTo>
                <a:cubicBezTo>
                  <a:pt x="4562" y="4318"/>
                  <a:pt x="4323" y="4787"/>
                  <a:pt x="4060" y="5247"/>
                </a:cubicBezTo>
                <a:cubicBezTo>
                  <a:pt x="3967" y="5241"/>
                  <a:pt x="3864" y="5238"/>
                  <a:pt x="3755" y="5238"/>
                </a:cubicBezTo>
                <a:cubicBezTo>
                  <a:pt x="2744" y="5238"/>
                  <a:pt x="1196" y="5479"/>
                  <a:pt x="1455" y="5953"/>
                </a:cubicBezTo>
                <a:cubicBezTo>
                  <a:pt x="1511" y="6054"/>
                  <a:pt x="1637" y="6096"/>
                  <a:pt x="1806" y="6096"/>
                </a:cubicBezTo>
                <a:cubicBezTo>
                  <a:pt x="2408" y="6096"/>
                  <a:pt x="3554" y="5572"/>
                  <a:pt x="4003" y="5354"/>
                </a:cubicBezTo>
                <a:lnTo>
                  <a:pt x="4003" y="5354"/>
                </a:lnTo>
                <a:cubicBezTo>
                  <a:pt x="3764" y="5764"/>
                  <a:pt x="3493" y="6167"/>
                  <a:pt x="3206" y="6545"/>
                </a:cubicBezTo>
                <a:cubicBezTo>
                  <a:pt x="3102" y="6538"/>
                  <a:pt x="2986" y="6534"/>
                  <a:pt x="2863" y="6534"/>
                </a:cubicBezTo>
                <a:cubicBezTo>
                  <a:pt x="1847" y="6534"/>
                  <a:pt x="320" y="6776"/>
                  <a:pt x="584" y="7252"/>
                </a:cubicBezTo>
                <a:cubicBezTo>
                  <a:pt x="639" y="7350"/>
                  <a:pt x="762" y="7390"/>
                  <a:pt x="927" y="7390"/>
                </a:cubicBezTo>
                <a:cubicBezTo>
                  <a:pt x="1525" y="7390"/>
                  <a:pt x="2673" y="6863"/>
                  <a:pt x="3123" y="6644"/>
                </a:cubicBezTo>
                <a:lnTo>
                  <a:pt x="3123" y="6644"/>
                </a:lnTo>
                <a:cubicBezTo>
                  <a:pt x="2811" y="7046"/>
                  <a:pt x="2466" y="7416"/>
                  <a:pt x="2104" y="7761"/>
                </a:cubicBezTo>
                <a:cubicBezTo>
                  <a:pt x="1217" y="8230"/>
                  <a:pt x="1" y="9134"/>
                  <a:pt x="535" y="9405"/>
                </a:cubicBezTo>
                <a:cubicBezTo>
                  <a:pt x="577" y="9427"/>
                  <a:pt x="623" y="9438"/>
                  <a:pt x="672" y="9438"/>
                </a:cubicBezTo>
                <a:cubicBezTo>
                  <a:pt x="1323" y="9438"/>
                  <a:pt x="2482" y="7589"/>
                  <a:pt x="2482" y="7589"/>
                </a:cubicBezTo>
                <a:cubicBezTo>
                  <a:pt x="2721" y="7342"/>
                  <a:pt x="2951" y="7096"/>
                  <a:pt x="3165" y="6833"/>
                </a:cubicBezTo>
                <a:lnTo>
                  <a:pt x="3165" y="6833"/>
                </a:lnTo>
                <a:cubicBezTo>
                  <a:pt x="3091" y="7400"/>
                  <a:pt x="2959" y="9010"/>
                  <a:pt x="3551" y="9019"/>
                </a:cubicBezTo>
                <a:cubicBezTo>
                  <a:pt x="3553" y="9019"/>
                  <a:pt x="3554" y="9019"/>
                  <a:pt x="3556" y="9019"/>
                </a:cubicBezTo>
                <a:cubicBezTo>
                  <a:pt x="4247" y="9019"/>
                  <a:pt x="3706" y="7439"/>
                  <a:pt x="3247" y="6726"/>
                </a:cubicBezTo>
                <a:cubicBezTo>
                  <a:pt x="3526" y="6364"/>
                  <a:pt x="3789" y="5978"/>
                  <a:pt x="4027" y="5584"/>
                </a:cubicBezTo>
                <a:lnTo>
                  <a:pt x="4027" y="5584"/>
                </a:lnTo>
                <a:cubicBezTo>
                  <a:pt x="3962" y="6200"/>
                  <a:pt x="3847" y="7720"/>
                  <a:pt x="4430" y="7729"/>
                </a:cubicBezTo>
                <a:cubicBezTo>
                  <a:pt x="4432" y="7729"/>
                  <a:pt x="4434" y="7729"/>
                  <a:pt x="4435" y="7729"/>
                </a:cubicBezTo>
                <a:cubicBezTo>
                  <a:pt x="5118" y="7729"/>
                  <a:pt x="4577" y="6141"/>
                  <a:pt x="4118" y="5428"/>
                </a:cubicBezTo>
                <a:cubicBezTo>
                  <a:pt x="4373" y="4992"/>
                  <a:pt x="4611" y="4540"/>
                  <a:pt x="4816" y="4072"/>
                </a:cubicBezTo>
                <a:cubicBezTo>
                  <a:pt x="4872" y="4664"/>
                  <a:pt x="5068" y="6096"/>
                  <a:pt x="5609" y="6096"/>
                </a:cubicBezTo>
                <a:cubicBezTo>
                  <a:pt x="5624" y="6096"/>
                  <a:pt x="5639" y="6095"/>
                  <a:pt x="5655" y="6093"/>
                </a:cubicBezTo>
                <a:cubicBezTo>
                  <a:pt x="6345" y="5995"/>
                  <a:pt x="5490" y="4548"/>
                  <a:pt x="4882" y="3915"/>
                </a:cubicBezTo>
                <a:cubicBezTo>
                  <a:pt x="5030" y="3579"/>
                  <a:pt x="5161" y="3242"/>
                  <a:pt x="5285" y="2913"/>
                </a:cubicBezTo>
                <a:cubicBezTo>
                  <a:pt x="5350" y="2724"/>
                  <a:pt x="5416" y="2543"/>
                  <a:pt x="5474" y="2354"/>
                </a:cubicBezTo>
                <a:cubicBezTo>
                  <a:pt x="5644" y="2835"/>
                  <a:pt x="6174" y="4260"/>
                  <a:pt x="6716" y="4260"/>
                </a:cubicBezTo>
                <a:cubicBezTo>
                  <a:pt x="6748" y="4260"/>
                  <a:pt x="6781" y="4255"/>
                  <a:pt x="6813" y="4244"/>
                </a:cubicBezTo>
                <a:cubicBezTo>
                  <a:pt x="7471" y="4031"/>
                  <a:pt x="6254" y="2749"/>
                  <a:pt x="5507" y="2247"/>
                </a:cubicBezTo>
                <a:cubicBezTo>
                  <a:pt x="5679" y="1730"/>
                  <a:pt x="5819" y="1212"/>
                  <a:pt x="5926" y="678"/>
                </a:cubicBezTo>
                <a:cubicBezTo>
                  <a:pt x="6190" y="1168"/>
                  <a:pt x="6884" y="2359"/>
                  <a:pt x="7403" y="2359"/>
                </a:cubicBezTo>
                <a:cubicBezTo>
                  <a:pt x="7449" y="2359"/>
                  <a:pt x="7494" y="2350"/>
                  <a:pt x="7536" y="2329"/>
                </a:cubicBezTo>
                <a:cubicBezTo>
                  <a:pt x="8153" y="2042"/>
                  <a:pt x="6780" y="957"/>
                  <a:pt x="5959" y="538"/>
                </a:cubicBezTo>
                <a:cubicBezTo>
                  <a:pt x="5983" y="382"/>
                  <a:pt x="6016" y="234"/>
                  <a:pt x="6033" y="70"/>
                </a:cubicBezTo>
                <a:cubicBezTo>
                  <a:pt x="6041" y="26"/>
                  <a:pt x="6003" y="0"/>
                  <a:pt x="5963"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503150-2EC4-7CDF-8211-E18B8B7E525F}"/>
              </a:ext>
            </a:extLst>
          </p:cNvPr>
          <p:cNvSpPr>
            <a:spLocks noGrp="1"/>
          </p:cNvSpPr>
          <p:nvPr>
            <p:ph type="title"/>
          </p:nvPr>
        </p:nvSpPr>
        <p:spPr>
          <a:xfrm>
            <a:off x="5441576" y="158607"/>
            <a:ext cx="3390724" cy="859118"/>
          </a:xfrm>
        </p:spPr>
        <p:txBody>
          <a:bodyPr>
            <a:noAutofit/>
          </a:bodyPr>
          <a:lstStyle/>
          <a:p>
            <a:r>
              <a:rPr lang="it-IT" sz="4000" dirty="0">
                <a:latin typeface="Britannic Bold" panose="020B0903060703020204" pitchFamily="34" charset="77"/>
              </a:rPr>
              <a:t>Civita</a:t>
            </a:r>
          </a:p>
        </p:txBody>
      </p:sp>
      <p:sp>
        <p:nvSpPr>
          <p:cNvPr id="5" name="Segnaposto testo 3">
            <a:extLst>
              <a:ext uri="{FF2B5EF4-FFF2-40B4-BE49-F238E27FC236}">
                <a16:creationId xmlns:a16="http://schemas.microsoft.com/office/drawing/2014/main" id="{E50958E3-2513-B26F-8856-2B46416BD1C4}"/>
              </a:ext>
            </a:extLst>
          </p:cNvPr>
          <p:cNvSpPr>
            <a:spLocks noGrp="1"/>
          </p:cNvSpPr>
          <p:nvPr>
            <p:ph type="body" idx="1"/>
          </p:nvPr>
        </p:nvSpPr>
        <p:spPr>
          <a:xfrm>
            <a:off x="311700" y="1876842"/>
            <a:ext cx="8428888" cy="3416400"/>
          </a:xfrm>
        </p:spPr>
        <p:txBody>
          <a:bodyPr>
            <a:normAutofit/>
          </a:bodyPr>
          <a:lstStyle/>
          <a:p>
            <a:pPr marL="139700" indent="0" fontAlgn="base">
              <a:buNone/>
            </a:pPr>
            <a:r>
              <a:rPr lang="it-IT" sz="1200" dirty="0">
                <a:solidFill>
                  <a:schemeClr val="tx1"/>
                </a:solidFill>
                <a:effectLst/>
                <a:latin typeface="+mn-lt"/>
                <a:ea typeface="Times New Roman" panose="02020603050405020304" pitchFamily="18" charset="0"/>
                <a:cs typeface="Times New Roman" panose="02020603050405020304" pitchFamily="18" charset="0"/>
              </a:rPr>
              <a:t>Civit</a:t>
            </a:r>
            <a:r>
              <a:rPr lang="it-IT" sz="1200" dirty="0">
                <a:solidFill>
                  <a:schemeClr val="tx1"/>
                </a:solidFill>
                <a:latin typeface="+mn-lt"/>
                <a:ea typeface="Times New Roman" panose="02020603050405020304" pitchFamily="18" charset="0"/>
                <a:cs typeface="Times New Roman" panose="02020603050405020304" pitchFamily="18" charset="0"/>
              </a:rPr>
              <a:t>a </a:t>
            </a:r>
            <a:r>
              <a:rPr lang="it-IT" sz="1200" dirty="0">
                <a:solidFill>
                  <a:schemeClr val="tx1"/>
                </a:solidFill>
                <a:effectLst/>
                <a:latin typeface="+mn-lt"/>
                <a:ea typeface="Times New Roman" panose="02020603050405020304" pitchFamily="18" charset="0"/>
                <a:cs typeface="Times New Roman" panose="02020603050405020304" pitchFamily="18" charset="0"/>
              </a:rPr>
              <a:t>è tra le storiche comunità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2" tooltip="Albanesi d'Italia">
                  <a:extLst>
                    <a:ext uri="{A12FA001-AC4F-418D-AE19-62706E023703}">
                      <ahyp:hlinkClr xmlns:ahyp="http://schemas.microsoft.com/office/drawing/2018/hyperlinkcolor" val="tx"/>
                    </a:ext>
                  </a:extLst>
                </a:hlinkClick>
              </a:rPr>
              <a:t>albanesi d'Italia</a:t>
            </a:r>
            <a:r>
              <a:rPr lang="it-IT" sz="1200" dirty="0">
                <a:solidFill>
                  <a:schemeClr val="tx1"/>
                </a:solidFill>
                <a:effectLst/>
                <a:latin typeface="+mn-lt"/>
                <a:ea typeface="Times New Roman" panose="02020603050405020304" pitchFamily="18" charset="0"/>
                <a:cs typeface="Times New Roman" panose="02020603050405020304" pitchFamily="18" charset="0"/>
              </a:rPr>
              <a:t>(</a:t>
            </a:r>
            <a:r>
              <a:rPr lang="it-IT" sz="1200" i="1" dirty="0" err="1">
                <a:solidFill>
                  <a:schemeClr val="tx1"/>
                </a:solidFill>
                <a:effectLst/>
                <a:latin typeface="+mn-lt"/>
                <a:ea typeface="Times New Roman" panose="02020603050405020304" pitchFamily="18" charset="0"/>
                <a:cs typeface="Segoe UI" panose="020B0502040204020203" pitchFamily="34" charset="0"/>
              </a:rPr>
              <a:t>arbëreshët</a:t>
            </a:r>
            <a:r>
              <a:rPr lang="it-IT" sz="1200" dirty="0">
                <a:solidFill>
                  <a:schemeClr val="tx1"/>
                </a:solidFill>
                <a:effectLst/>
                <a:latin typeface="+mn-lt"/>
                <a:ea typeface="Times New Roman" panose="02020603050405020304" pitchFamily="18" charset="0"/>
                <a:cs typeface="Times New Roman" panose="02020603050405020304" pitchFamily="18" charset="0"/>
              </a:rPr>
              <a:t>), non lontana dalle sorelle </a:t>
            </a:r>
            <a:r>
              <a:rPr lang="it-IT" sz="1200" u="none" strike="noStrike" dirty="0">
                <a:solidFill>
                  <a:schemeClr val="tx1"/>
                </a:solidFill>
                <a:effectLst/>
                <a:latin typeface="+mn-lt"/>
                <a:ea typeface="Times New Roman" panose="02020603050405020304" pitchFamily="18" charset="0"/>
                <a:cs typeface="Times New Roman" panose="02020603050405020304" pitchFamily="18" charset="0"/>
                <a:hlinkClick r:id="rId3" tooltip="Ejanina">
                  <a:extLst>
                    <a:ext uri="{A12FA001-AC4F-418D-AE19-62706E023703}">
                      <ahyp:hlinkClr xmlns:ahyp="http://schemas.microsoft.com/office/drawing/2018/hyperlinkcolor" val="tx"/>
                    </a:ext>
                  </a:extLst>
                </a:hlinkClick>
              </a:rPr>
              <a:t>Ejanina</a:t>
            </a:r>
            <a:r>
              <a:rPr lang="it-IT" sz="1200" dirty="0">
                <a:solidFill>
                  <a:schemeClr val="tx1"/>
                </a:solidFill>
                <a:effectLst/>
                <a:latin typeface="+mn-lt"/>
                <a:ea typeface="Times New Roman" panose="02020603050405020304" pitchFamily="18" charset="0"/>
                <a:cs typeface="Times New Roman" panose="02020603050405020304" pitchFamily="18" charset="0"/>
              </a:rPr>
              <a:t> e </a:t>
            </a:r>
            <a:r>
              <a:rPr lang="it-IT" sz="1200" u="none" strike="noStrike" dirty="0">
                <a:solidFill>
                  <a:schemeClr val="tx1"/>
                </a:solidFill>
                <a:effectLst/>
                <a:latin typeface="+mn-lt"/>
                <a:ea typeface="Times New Roman" panose="02020603050405020304" pitchFamily="18" charset="0"/>
                <a:cs typeface="Times New Roman" panose="02020603050405020304" pitchFamily="18" charset="0"/>
                <a:hlinkClick r:id="rId4" tooltip="Frascineto">
                  <a:extLst>
                    <a:ext uri="{A12FA001-AC4F-418D-AE19-62706E023703}">
                      <ahyp:hlinkClr xmlns:ahyp="http://schemas.microsoft.com/office/drawing/2018/hyperlinkcolor" val="tx"/>
                    </a:ext>
                  </a:extLst>
                </a:hlinkClick>
              </a:rPr>
              <a:t>Frascineto</a:t>
            </a:r>
            <a:r>
              <a:rPr lang="it-IT" sz="1200" dirty="0">
                <a:solidFill>
                  <a:schemeClr val="tx1"/>
                </a:solidFill>
                <a:effectLst/>
                <a:latin typeface="+mn-lt"/>
                <a:ea typeface="Times New Roman" panose="02020603050405020304" pitchFamily="18" charset="0"/>
                <a:cs typeface="Times New Roman" panose="02020603050405020304" pitchFamily="18" charset="0"/>
              </a:rPr>
              <a:t>.</a:t>
            </a:r>
          </a:p>
          <a:p>
            <a:pPr marL="139700" indent="0" fontAlgn="base">
              <a:buNone/>
            </a:pPr>
            <a:r>
              <a:rPr lang="it-IT" sz="1200" dirty="0">
                <a:solidFill>
                  <a:schemeClr val="tx1"/>
                </a:solidFill>
                <a:effectLst/>
                <a:latin typeface="+mn-lt"/>
                <a:ea typeface="Times New Roman" panose="02020603050405020304" pitchFamily="18" charset="0"/>
                <a:cs typeface="Times New Roman" panose="02020603050405020304" pitchFamily="18" charset="0"/>
              </a:rPr>
              <a:t>La vallata in cui sorge è circondata da montagne boscose, dove arrivano i riflessi azzurri del mare Ionio, che s’intravede all’orizzonte. Detto “il paese tra le rocce”, così definito per le immense montagne verdi che circondano la sua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5" tooltip="Valle">
                  <a:extLst>
                    <a:ext uri="{A12FA001-AC4F-418D-AE19-62706E023703}">
                      <ahyp:hlinkClr xmlns:ahyp="http://schemas.microsoft.com/office/drawing/2018/hyperlinkcolor" val="tx"/>
                    </a:ext>
                  </a:extLst>
                </a:hlinkClick>
              </a:rPr>
              <a:t>vallata</a:t>
            </a:r>
            <a:r>
              <a:rPr lang="it-IT" sz="1200" dirty="0">
                <a:solidFill>
                  <a:schemeClr val="tx1"/>
                </a:solidFill>
                <a:effectLst/>
                <a:latin typeface="+mn-lt"/>
                <a:ea typeface="Times New Roman" panose="02020603050405020304" pitchFamily="18" charset="0"/>
                <a:cs typeface="Times New Roman" panose="02020603050405020304" pitchFamily="18" charset="0"/>
              </a:rPr>
              <a:t>, o </a:t>
            </a:r>
            <a:r>
              <a:rPr lang="it-IT" sz="1200" i="1" dirty="0">
                <a:solidFill>
                  <a:schemeClr val="tx1"/>
                </a:solidFill>
                <a:effectLst/>
                <a:latin typeface="+mn-lt"/>
                <a:ea typeface="Times New Roman" panose="02020603050405020304" pitchFamily="18" charset="0"/>
                <a:cs typeface="Segoe UI" panose="020B0502040204020203" pitchFamily="34" charset="0"/>
              </a:rPr>
              <a:t>Il paese del Ponte del Diavolo</a:t>
            </a:r>
            <a:r>
              <a:rPr lang="it-IT" sz="1200" dirty="0">
                <a:solidFill>
                  <a:schemeClr val="tx1"/>
                </a:solidFill>
                <a:effectLst/>
                <a:latin typeface="+mn-lt"/>
                <a:ea typeface="Times New Roman" panose="02020603050405020304" pitchFamily="18" charset="0"/>
                <a:cs typeface="Times New Roman" panose="02020603050405020304" pitchFamily="18" charset="0"/>
              </a:rPr>
              <a:t>, per via del suo antico e caratteristico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6" tooltip="Ponte">
                  <a:extLst>
                    <a:ext uri="{A12FA001-AC4F-418D-AE19-62706E023703}">
                      <ahyp:hlinkClr xmlns:ahyp="http://schemas.microsoft.com/office/drawing/2018/hyperlinkcolor" val="tx"/>
                    </a:ext>
                  </a:extLst>
                </a:hlinkClick>
              </a:rPr>
              <a:t>ponte</a:t>
            </a:r>
            <a:r>
              <a:rPr lang="it-IT" sz="1200" dirty="0">
                <a:solidFill>
                  <a:schemeClr val="tx1"/>
                </a:solidFill>
                <a:effectLst/>
                <a:latin typeface="+mn-lt"/>
                <a:ea typeface="Times New Roman" panose="02020603050405020304" pitchFamily="18" charset="0"/>
                <a:cs typeface="Times New Roman" panose="02020603050405020304" pitchFamily="18" charset="0"/>
              </a:rPr>
              <a:t>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7" tooltip="Medioevo">
                  <a:extLst>
                    <a:ext uri="{A12FA001-AC4F-418D-AE19-62706E023703}">
                      <ahyp:hlinkClr xmlns:ahyp="http://schemas.microsoft.com/office/drawing/2018/hyperlinkcolor" val="tx"/>
                    </a:ext>
                  </a:extLst>
                </a:hlinkClick>
              </a:rPr>
              <a:t>medievale</a:t>
            </a:r>
            <a:r>
              <a:rPr lang="it-IT" sz="1200" dirty="0">
                <a:solidFill>
                  <a:schemeClr val="tx1"/>
                </a:solidFill>
                <a:effectLst/>
                <a:latin typeface="+mn-lt"/>
                <a:ea typeface="Times New Roman" panose="02020603050405020304" pitchFamily="18" charset="0"/>
                <a:cs typeface="Times New Roman" panose="02020603050405020304" pitchFamily="18" charset="0"/>
              </a:rPr>
              <a:t> in pietra. Civita custodisce ancora oggi l'identità e le antiche tradizioni del popolo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8" tooltip="Arbëreshë">
                  <a:extLst>
                    <a:ext uri="{A12FA001-AC4F-418D-AE19-62706E023703}">
                      <ahyp:hlinkClr xmlns:ahyp="http://schemas.microsoft.com/office/drawing/2018/hyperlinkcolor" val="tx"/>
                    </a:ext>
                  </a:extLst>
                </a:hlinkClick>
              </a:rPr>
              <a:t>albanese</a:t>
            </a:r>
            <a:r>
              <a:rPr lang="it-IT" sz="1200" dirty="0">
                <a:solidFill>
                  <a:schemeClr val="tx1"/>
                </a:solidFill>
                <a:effectLst/>
                <a:latin typeface="+mn-lt"/>
                <a:ea typeface="Times New Roman" panose="02020603050405020304" pitchFamily="18" charset="0"/>
                <a:cs typeface="Times New Roman" panose="02020603050405020304" pitchFamily="18" charset="0"/>
              </a:rPr>
              <a:t>, come la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9" tooltip="Arbërisht">
                  <a:extLst>
                    <a:ext uri="{A12FA001-AC4F-418D-AE19-62706E023703}">
                      <ahyp:hlinkClr xmlns:ahyp="http://schemas.microsoft.com/office/drawing/2018/hyperlinkcolor" val="tx"/>
                    </a:ext>
                  </a:extLst>
                </a:hlinkClick>
              </a:rPr>
              <a:t>lingua</a:t>
            </a:r>
            <a:r>
              <a:rPr lang="it-IT" sz="1200" dirty="0">
                <a:solidFill>
                  <a:schemeClr val="tx1"/>
                </a:solidFill>
                <a:effectLst/>
                <a:latin typeface="+mn-lt"/>
                <a:ea typeface="Times New Roman" panose="02020603050405020304" pitchFamily="18" charset="0"/>
                <a:cs typeface="Times New Roman" panose="02020603050405020304" pitchFamily="18" charset="0"/>
              </a:rPr>
              <a:t>, il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10" tooltip="Rito greco-bizantino">
                  <a:extLst>
                    <a:ext uri="{A12FA001-AC4F-418D-AE19-62706E023703}">
                      <ahyp:hlinkClr xmlns:ahyp="http://schemas.microsoft.com/office/drawing/2018/hyperlinkcolor" val="tx"/>
                    </a:ext>
                  </a:extLst>
                </a:hlinkClick>
              </a:rPr>
              <a:t>rito religioso</a:t>
            </a:r>
            <a:r>
              <a:rPr lang="it-IT" sz="1200" dirty="0">
                <a:solidFill>
                  <a:schemeClr val="tx1"/>
                </a:solidFill>
                <a:effectLst/>
                <a:latin typeface="+mn-lt"/>
                <a:ea typeface="Times New Roman" panose="02020603050405020304" pitchFamily="18" charset="0"/>
                <a:cs typeface="Times New Roman" panose="02020603050405020304" pitchFamily="18" charset="0"/>
              </a:rPr>
              <a:t> e i costumi tradizionali.</a:t>
            </a:r>
          </a:p>
          <a:p>
            <a:pPr marL="139700" indent="0" fontAlgn="base">
              <a:buNone/>
            </a:pPr>
            <a:r>
              <a:rPr lang="it-IT" sz="1200" dirty="0">
                <a:solidFill>
                  <a:schemeClr val="tx1"/>
                </a:solidFill>
                <a:effectLst/>
                <a:latin typeface="+mn-lt"/>
                <a:ea typeface="Times New Roman" panose="02020603050405020304" pitchFamily="18" charset="0"/>
                <a:cs typeface="Times New Roman" panose="02020603050405020304" pitchFamily="18" charset="0"/>
              </a:rPr>
              <a:t>Civita fa parte de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11" tooltip="I borghi più belli d'Italia">
                  <a:extLst>
                    <a:ext uri="{A12FA001-AC4F-418D-AE19-62706E023703}">
                      <ahyp:hlinkClr xmlns:ahyp="http://schemas.microsoft.com/office/drawing/2018/hyperlinkcolor" val="tx"/>
                    </a:ext>
                  </a:extLst>
                </a:hlinkClick>
              </a:rPr>
              <a:t>I borghi più belli d'Italia</a:t>
            </a:r>
            <a:r>
              <a:rPr lang="it-IT" sz="1200" dirty="0">
                <a:solidFill>
                  <a:schemeClr val="tx1"/>
                </a:solidFill>
                <a:effectLst/>
                <a:latin typeface="+mn-lt"/>
                <a:ea typeface="Times New Roman" panose="02020603050405020304" pitchFamily="18" charset="0"/>
                <a:cs typeface="Times New Roman" panose="02020603050405020304" pitchFamily="18" charset="0"/>
              </a:rPr>
              <a:t> e della </a:t>
            </a:r>
            <a:r>
              <a:rPr lang="it-IT" sz="1200" u="none" strike="noStrike" dirty="0">
                <a:solidFill>
                  <a:schemeClr val="tx1"/>
                </a:solidFill>
                <a:effectLst/>
                <a:latin typeface="+mn-lt"/>
                <a:ea typeface="Times New Roman" panose="02020603050405020304" pitchFamily="18" charset="0"/>
                <a:cs typeface="Segoe UI" panose="020B0502040204020203" pitchFamily="34" charset="0"/>
                <a:hlinkClick r:id="rId12" tooltip="Bandiera arancione">
                  <a:extLst>
                    <a:ext uri="{A12FA001-AC4F-418D-AE19-62706E023703}">
                      <ahyp:hlinkClr xmlns:ahyp="http://schemas.microsoft.com/office/drawing/2018/hyperlinkcolor" val="tx"/>
                    </a:ext>
                  </a:extLst>
                </a:hlinkClick>
              </a:rPr>
              <a:t>Bandiera arancione</a:t>
            </a:r>
            <a:r>
              <a:rPr lang="it-IT" sz="1200" u="none" strike="noStrike" dirty="0">
                <a:solidFill>
                  <a:schemeClr val="tx1"/>
                </a:solidFill>
                <a:effectLst/>
                <a:latin typeface="+mn-lt"/>
                <a:ea typeface="Times New Roman" panose="02020603050405020304" pitchFamily="18" charset="0"/>
                <a:cs typeface="Segoe UI" panose="020B0502040204020203" pitchFamily="34" charset="0"/>
              </a:rPr>
              <a:t> </a:t>
            </a:r>
            <a:r>
              <a:rPr lang="it-IT" sz="1200" dirty="0">
                <a:solidFill>
                  <a:schemeClr val="tx1"/>
                </a:solidFill>
                <a:effectLst/>
                <a:latin typeface="+mn-lt"/>
                <a:ea typeface="Times New Roman" panose="02020603050405020304" pitchFamily="18" charset="0"/>
              </a:rPr>
              <a:t>Dopo la fuga dei turchi Civita fu colonizzata nuovamente intorno al 1471 dagli albanesi.</a:t>
            </a:r>
          </a:p>
          <a:p>
            <a:pPr marL="139700" indent="0">
              <a:buNone/>
            </a:pPr>
            <a:r>
              <a:rPr lang="it-IT" sz="1200" dirty="0">
                <a:solidFill>
                  <a:schemeClr val="tx1"/>
                </a:solidFill>
                <a:effectLst/>
                <a:latin typeface="+mn-lt"/>
                <a:ea typeface="Times New Roman" panose="02020603050405020304" pitchFamily="18" charset="0"/>
              </a:rPr>
              <a:t>Oggi questa cittadina è uno dei centri albanesi più importanti d’Italia, dove ancora nella chiesa di Santa Maria dell’Assunta vengono celebrati i riti in lingua ortodossa. a visitare: Il ponte del Diavolo, il Museo Etnico </a:t>
            </a:r>
            <a:r>
              <a:rPr lang="it-IT" sz="1200" dirty="0" err="1">
                <a:solidFill>
                  <a:schemeClr val="tx1"/>
                </a:solidFill>
                <a:effectLst/>
                <a:latin typeface="+mn-lt"/>
                <a:ea typeface="Times New Roman" panose="02020603050405020304" pitchFamily="18" charset="0"/>
              </a:rPr>
              <a:t>Arbëresh</a:t>
            </a:r>
            <a:r>
              <a:rPr lang="it-IT" sz="1200" dirty="0">
                <a:solidFill>
                  <a:schemeClr val="tx1"/>
                </a:solidFill>
                <a:effectLst/>
                <a:latin typeface="+mn-lt"/>
                <a:ea typeface="Times New Roman" panose="02020603050405020304" pitchFamily="18" charset="0"/>
              </a:rPr>
              <a:t>, il Museo dell’Archeologia Industriale Filanda Storica, L’Ecomuseo del Paesaggio, La Rocca di </a:t>
            </a:r>
            <a:r>
              <a:rPr lang="it-IT" sz="1200" dirty="0" err="1">
                <a:solidFill>
                  <a:schemeClr val="tx1"/>
                </a:solidFill>
                <a:effectLst/>
                <a:latin typeface="+mn-lt"/>
                <a:ea typeface="Times New Roman" panose="02020603050405020304" pitchFamily="18" charset="0"/>
              </a:rPr>
              <a:t>Kruja</a:t>
            </a:r>
            <a:r>
              <a:rPr lang="it-IT" sz="1200" dirty="0">
                <a:solidFill>
                  <a:schemeClr val="tx1"/>
                </a:solidFill>
                <a:effectLst/>
                <a:latin typeface="+mn-lt"/>
                <a:ea typeface="Times New Roman" panose="02020603050405020304" pitchFamily="18" charset="0"/>
              </a:rPr>
              <a:t>, La Cappella di Sant’Antonio (XVI sec.), La Cappella della Consolazione (XVI sec.) e Ruderi della Chiesa Bizantina dello Spirito Santo. Il Castello Aragonese vanta un meraviglioso portale cinquecentesco, fiancheggiato da colonne, realizzato in pietra locale, è un piccolo museo d’arte Sacra. Risalente all’età medievale, venne ristrutturato e fortificato per volontà di re Ferdinando d’Aragona nel 1490; venne adibito a carcere dal 1495 al 1995</a:t>
            </a:r>
          </a:p>
          <a:p>
            <a:pPr marL="139700" indent="0">
              <a:buNone/>
            </a:pPr>
            <a:endParaRPr lang="it-IT" sz="1200" dirty="0">
              <a:effectLst/>
              <a:latin typeface="Times New Roman" panose="02020603050405020304" pitchFamily="18" charset="0"/>
              <a:ea typeface="Times New Roman" panose="02020603050405020304" pitchFamily="18" charset="0"/>
            </a:endParaRPr>
          </a:p>
          <a:p>
            <a:pPr marL="139700" indent="0">
              <a:buNone/>
            </a:pPr>
            <a:endParaRPr lang="it-IT" dirty="0"/>
          </a:p>
        </p:txBody>
      </p:sp>
      <p:pic>
        <p:nvPicPr>
          <p:cNvPr id="6" name="Immagine 5">
            <a:extLst>
              <a:ext uri="{FF2B5EF4-FFF2-40B4-BE49-F238E27FC236}">
                <a16:creationId xmlns:a16="http://schemas.microsoft.com/office/drawing/2014/main" id="{32D195AC-68B0-F2F5-5FC6-CF977EC60364}"/>
              </a:ext>
            </a:extLst>
          </p:cNvPr>
          <p:cNvPicPr>
            <a:picLocks noChangeAspect="1"/>
          </p:cNvPicPr>
          <p:nvPr/>
        </p:nvPicPr>
        <p:blipFill>
          <a:blip r:embed="rId13"/>
          <a:stretch>
            <a:fillRect/>
          </a:stretch>
        </p:blipFill>
        <p:spPr>
          <a:xfrm>
            <a:off x="544783" y="110279"/>
            <a:ext cx="2577353" cy="1718235"/>
          </a:xfrm>
          <a:prstGeom prst="rect">
            <a:avLst/>
          </a:prstGeom>
        </p:spPr>
      </p:pic>
    </p:spTree>
    <p:extLst>
      <p:ext uri="{BB962C8B-B14F-4D97-AF65-F5344CB8AC3E}">
        <p14:creationId xmlns:p14="http://schemas.microsoft.com/office/powerpoint/2010/main" val="288233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3B2FDC-E00A-A540-9BA1-70AB0FF71F9F}"/>
              </a:ext>
            </a:extLst>
          </p:cNvPr>
          <p:cNvSpPr>
            <a:spLocks noGrp="1"/>
          </p:cNvSpPr>
          <p:nvPr>
            <p:ph type="title"/>
          </p:nvPr>
        </p:nvSpPr>
        <p:spPr>
          <a:xfrm>
            <a:off x="2803888" y="274950"/>
            <a:ext cx="3399688" cy="755700"/>
          </a:xfrm>
        </p:spPr>
        <p:txBody>
          <a:bodyPr>
            <a:normAutofit/>
          </a:bodyPr>
          <a:lstStyle/>
          <a:p>
            <a:pPr algn="ctr"/>
            <a:r>
              <a:rPr lang="it-IT" dirty="0">
                <a:latin typeface="Britannic Bold" panose="020B0903060703020204" pitchFamily="34" charset="77"/>
              </a:rPr>
              <a:t>Cultura </a:t>
            </a:r>
            <a:r>
              <a:rPr lang="it-IT" dirty="0" err="1">
                <a:latin typeface="Britannic Bold" panose="020B0903060703020204" pitchFamily="34" charset="77"/>
              </a:rPr>
              <a:t>Arbereshe</a:t>
            </a:r>
            <a:endParaRPr lang="it-IT" dirty="0">
              <a:latin typeface="Britannic Bold" panose="020B0903060703020204" pitchFamily="34" charset="77"/>
            </a:endParaRPr>
          </a:p>
        </p:txBody>
      </p:sp>
      <p:sp>
        <p:nvSpPr>
          <p:cNvPr id="3" name="Segnaposto testo 2">
            <a:extLst>
              <a:ext uri="{FF2B5EF4-FFF2-40B4-BE49-F238E27FC236}">
                <a16:creationId xmlns:a16="http://schemas.microsoft.com/office/drawing/2014/main" id="{0E768C73-5259-4ECD-0B75-9360D2C059B9}"/>
              </a:ext>
            </a:extLst>
          </p:cNvPr>
          <p:cNvSpPr>
            <a:spLocks noGrp="1"/>
          </p:cNvSpPr>
          <p:nvPr>
            <p:ph type="body" idx="1"/>
          </p:nvPr>
        </p:nvSpPr>
        <p:spPr>
          <a:xfrm>
            <a:off x="311700" y="1311300"/>
            <a:ext cx="8384065" cy="3179400"/>
          </a:xfrm>
        </p:spPr>
        <p:txBody>
          <a:bodyPr>
            <a:noAutofit/>
          </a:bodyPr>
          <a:lstStyle/>
          <a:p>
            <a:pPr marL="152400" indent="0">
              <a:buNone/>
            </a:pPr>
            <a:r>
              <a:rPr lang="it-IT" sz="900" dirty="0">
                <a:latin typeface="+mn-lt"/>
              </a:rPr>
              <a:t>Gli </a:t>
            </a:r>
            <a:r>
              <a:rPr lang="it-IT" sz="900" dirty="0" err="1">
                <a:latin typeface="+mn-lt"/>
              </a:rPr>
              <a:t>Arbëreshë</a:t>
            </a:r>
            <a:r>
              <a:rPr lang="it-IT" sz="900" dirty="0">
                <a:latin typeface="+mn-lt"/>
              </a:rPr>
              <a:t> sono una minoranza etnico-linguistica della Calabria originaria dell’Albania e della Grecia, arrivati in regione tra il XV ed il XVIII secolo per sfuggire all’invasione ottomana delle loro terre di origine. Le popolazioni di etnia albanese originarie del sud dell’Albania e dal nord della Grecia iniziarono a muoversi verso l’allora Regno di Napoli dopo l’invasione delle loro terre natie ad opera dell’Impero Turco, subito dopo lo sgretolamento dell’Impero Bizantino. La prima migrazione di massa avvenne verso la metà del XV secolo. I primi coloni si insediarono nei territori donati da Alfonso d’Aragona dislocati nell’attuale Provincia di Catanzaro, per l’aiuto prestato da Giorgio Castriota Scanderbeg e le sue milizie nel sopprimere la congiura dei baroni del 1448. La cultura </a:t>
            </a:r>
            <a:r>
              <a:rPr lang="it-IT" sz="900" dirty="0" err="1">
                <a:latin typeface="+mn-lt"/>
              </a:rPr>
              <a:t>arbereshe</a:t>
            </a:r>
            <a:r>
              <a:rPr lang="it-IT" sz="900" dirty="0">
                <a:latin typeface="+mn-lt"/>
              </a:rPr>
              <a:t> è ancora oggi caratterizzata da elementi specifici e caratterizzanti come i costumi, l'arte, la gastronomia, conservati </a:t>
            </a:r>
            <a:r>
              <a:rPr lang="it-IT" sz="900" dirty="0" err="1">
                <a:latin typeface="+mn-lt"/>
              </a:rPr>
              <a:t>gelosamente,che</a:t>
            </a:r>
            <a:r>
              <a:rPr lang="it-IT" sz="900" dirty="0">
                <a:latin typeface="+mn-lt"/>
              </a:rPr>
              <a:t> rendono la presenza delle comunità albanesi un elemento di forte arricchimento per la comunità locale nel suo complesso. La comunità </a:t>
            </a:r>
            <a:r>
              <a:rPr lang="it-IT" sz="900" dirty="0" err="1">
                <a:latin typeface="+mn-lt"/>
              </a:rPr>
              <a:t>arbereshe</a:t>
            </a:r>
            <a:r>
              <a:rPr lang="it-IT" sz="900" dirty="0">
                <a:latin typeface="+mn-lt"/>
              </a:rPr>
              <a:t> costituisce un gruppo con una ben precisa identità, consapevole d’appartenere ad un popolo diverso da quello italiano.</a:t>
            </a:r>
          </a:p>
          <a:p>
            <a:pPr marL="152400" indent="0">
              <a:buNone/>
            </a:pPr>
            <a:r>
              <a:rPr lang="it-IT" sz="900" dirty="0">
                <a:latin typeface="+mn-lt"/>
              </a:rPr>
              <a:t>Ne fanno fede modelli culturali che si rispecchiano ancora nei valori dell'</a:t>
            </a:r>
            <a:r>
              <a:rPr lang="it-IT" sz="900" dirty="0" err="1">
                <a:latin typeface="+mn-lt"/>
              </a:rPr>
              <a:t>Arbèresh</a:t>
            </a:r>
            <a:r>
              <a:rPr lang="it-IT" sz="900" dirty="0">
                <a:latin typeface="+mn-lt"/>
              </a:rPr>
              <a:t> attuale, quali la </a:t>
            </a:r>
            <a:r>
              <a:rPr lang="it-IT" sz="900" dirty="0" err="1">
                <a:latin typeface="+mn-lt"/>
              </a:rPr>
              <a:t>mikpritia</a:t>
            </a:r>
            <a:r>
              <a:rPr lang="it-IT" sz="900" dirty="0">
                <a:latin typeface="+mn-lt"/>
              </a:rPr>
              <a:t> (ospitalità), la </a:t>
            </a:r>
            <a:r>
              <a:rPr lang="it-IT" sz="900" dirty="0" err="1">
                <a:latin typeface="+mn-lt"/>
              </a:rPr>
              <a:t>ndera</a:t>
            </a:r>
            <a:r>
              <a:rPr lang="it-IT" sz="900" dirty="0">
                <a:latin typeface="+mn-lt"/>
              </a:rPr>
              <a:t> (onore), la </a:t>
            </a:r>
            <a:r>
              <a:rPr lang="it-IT" sz="900" dirty="0" err="1">
                <a:latin typeface="+mn-lt"/>
              </a:rPr>
              <a:t>besa</a:t>
            </a:r>
            <a:r>
              <a:rPr lang="it-IT" sz="900" dirty="0">
                <a:latin typeface="+mn-lt"/>
              </a:rPr>
              <a:t> (fedeltà), e la </a:t>
            </a:r>
            <a:r>
              <a:rPr lang="it-IT" sz="900" dirty="0" err="1">
                <a:latin typeface="+mn-lt"/>
              </a:rPr>
              <a:t>vellamja</a:t>
            </a:r>
            <a:r>
              <a:rPr lang="it-IT" sz="900" dirty="0">
                <a:latin typeface="+mn-lt"/>
              </a:rPr>
              <a:t> (fratellanza).</a:t>
            </a:r>
          </a:p>
          <a:p>
            <a:pPr marL="152400" indent="0">
              <a:buNone/>
            </a:pPr>
            <a:r>
              <a:rPr lang="it-IT" sz="900" dirty="0">
                <a:latin typeface="+mn-lt"/>
              </a:rPr>
              <a:t>La cultura </a:t>
            </a:r>
            <a:r>
              <a:rPr lang="it-IT" sz="900" dirty="0" err="1">
                <a:latin typeface="+mn-lt"/>
              </a:rPr>
              <a:t>arbèresh</a:t>
            </a:r>
            <a:r>
              <a:rPr lang="it-IT" sz="900" dirty="0">
                <a:latin typeface="+mn-lt"/>
              </a:rPr>
              <a:t> è parte integrante del patrimonio tradizionale del gruppo italo albanese. Questo patrimonio culturale comprende quei valori e esperienze di vita che si tramandano da ben cinque secoli da padre in figlio e determinano l'atteggiamento umano e sociale degli </a:t>
            </a:r>
            <a:r>
              <a:rPr lang="it-IT" sz="900" dirty="0" err="1">
                <a:latin typeface="+mn-lt"/>
              </a:rPr>
              <a:t>arbereshe</a:t>
            </a:r>
            <a:r>
              <a:rPr lang="it-IT" sz="900" dirty="0">
                <a:latin typeface="+mn-lt"/>
              </a:rPr>
              <a:t>. La tradizione culturale </a:t>
            </a:r>
            <a:r>
              <a:rPr lang="it-IT" sz="900" dirty="0" err="1">
                <a:latin typeface="+mn-lt"/>
              </a:rPr>
              <a:t>arberesh</a:t>
            </a:r>
            <a:r>
              <a:rPr lang="it-IT" sz="900" dirty="0">
                <a:latin typeface="+mn-lt"/>
              </a:rPr>
              <a:t> è caratterizzata da una ricca tradizione orale e da una feconda tradizione scritta.</a:t>
            </a:r>
          </a:p>
          <a:p>
            <a:pPr marL="152400" indent="0">
              <a:buNone/>
            </a:pPr>
            <a:r>
              <a:rPr lang="it-IT" sz="900" dirty="0">
                <a:latin typeface="+mn-lt"/>
              </a:rPr>
              <a:t>La tradizione orale, iniziata nel periodo del loro insediamento in Italia, comprende tre </a:t>
            </a:r>
            <a:r>
              <a:rPr lang="it-IT" sz="900" dirty="0" err="1">
                <a:latin typeface="+mn-lt"/>
              </a:rPr>
              <a:t>gener</a:t>
            </a:r>
            <a:r>
              <a:rPr lang="it-IT" sz="900" dirty="0">
                <a:latin typeface="+mn-lt"/>
              </a:rPr>
              <a:t> letterari: la </a:t>
            </a:r>
            <a:r>
              <a:rPr lang="it-IT" sz="900" dirty="0" err="1">
                <a:latin typeface="+mn-lt"/>
              </a:rPr>
              <a:t>prralla</a:t>
            </a:r>
            <a:r>
              <a:rPr lang="it-IT" sz="900" dirty="0">
                <a:latin typeface="+mn-lt"/>
              </a:rPr>
              <a:t> (fiabe), le </a:t>
            </a:r>
            <a:r>
              <a:rPr lang="it-IT" sz="900" dirty="0" err="1">
                <a:latin typeface="+mn-lt"/>
              </a:rPr>
              <a:t>viershè</a:t>
            </a:r>
            <a:r>
              <a:rPr lang="it-IT" sz="900" dirty="0">
                <a:latin typeface="+mn-lt"/>
              </a:rPr>
              <a:t> (improvvisazioni poetiche) e le </a:t>
            </a:r>
            <a:r>
              <a:rPr lang="it-IT" sz="900" dirty="0" err="1">
                <a:latin typeface="+mn-lt"/>
              </a:rPr>
              <a:t>kalimere</a:t>
            </a:r>
            <a:r>
              <a:rPr lang="it-IT" sz="900" dirty="0">
                <a:latin typeface="+mn-lt"/>
              </a:rPr>
              <a:t> (canti religiosi).La </a:t>
            </a:r>
            <a:r>
              <a:rPr lang="it-IT" sz="900" dirty="0" err="1">
                <a:latin typeface="+mn-lt"/>
              </a:rPr>
              <a:t>prralla</a:t>
            </a:r>
            <a:r>
              <a:rPr lang="it-IT" sz="900" dirty="0">
                <a:latin typeface="+mn-lt"/>
              </a:rPr>
              <a:t> aveva una funzione educativa,</a:t>
            </a:r>
          </a:p>
          <a:p>
            <a:pPr marL="152400" indent="0">
              <a:buNone/>
            </a:pPr>
            <a:r>
              <a:rPr lang="it-IT" sz="900" dirty="0">
                <a:latin typeface="+mn-lt"/>
              </a:rPr>
              <a:t>le </a:t>
            </a:r>
            <a:r>
              <a:rPr lang="it-IT" sz="900" dirty="0" err="1">
                <a:latin typeface="+mn-lt"/>
              </a:rPr>
              <a:t>vjershè</a:t>
            </a:r>
            <a:r>
              <a:rPr lang="it-IT" sz="900" dirty="0">
                <a:latin typeface="+mn-lt"/>
              </a:rPr>
              <a:t> erano delle autentiche improvvisazioni poetiche,</a:t>
            </a:r>
          </a:p>
          <a:p>
            <a:pPr marL="152400" indent="0">
              <a:buNone/>
            </a:pPr>
            <a:r>
              <a:rPr lang="it-IT" sz="900" dirty="0">
                <a:latin typeface="+mn-lt"/>
              </a:rPr>
              <a:t>le </a:t>
            </a:r>
            <a:r>
              <a:rPr lang="it-IT" sz="900" dirty="0" err="1">
                <a:latin typeface="+mn-lt"/>
              </a:rPr>
              <a:t>kalimere</a:t>
            </a:r>
            <a:r>
              <a:rPr lang="it-IT" sz="900" dirty="0">
                <a:latin typeface="+mn-lt"/>
              </a:rPr>
              <a:t> infine erano dei canti religiosi.</a:t>
            </a:r>
          </a:p>
          <a:p>
            <a:pPr marL="152400" indent="0">
              <a:buNone/>
            </a:pPr>
            <a:r>
              <a:rPr lang="it-IT" sz="900" dirty="0">
                <a:latin typeface="+mn-lt"/>
              </a:rPr>
              <a:t>La tradizione scritta </a:t>
            </a:r>
            <a:r>
              <a:rPr lang="it-IT" sz="900" dirty="0" err="1">
                <a:latin typeface="+mn-lt"/>
              </a:rPr>
              <a:t>arbèresh</a:t>
            </a:r>
            <a:r>
              <a:rPr lang="it-IT" sz="900" dirty="0">
                <a:latin typeface="+mn-lt"/>
              </a:rPr>
              <a:t> è iniziata nel XVIII secolo presso le comunità albanofone dell'Italia meridionale ad opera di poeti e letterati quali: Giulio </a:t>
            </a:r>
            <a:r>
              <a:rPr lang="it-IT" sz="900" dirty="0" err="1">
                <a:latin typeface="+mn-lt"/>
              </a:rPr>
              <a:t>Variboba</a:t>
            </a:r>
            <a:r>
              <a:rPr lang="it-IT" sz="900" dirty="0">
                <a:latin typeface="+mn-lt"/>
              </a:rPr>
              <a:t>, Girolamo De Rada, Giuseppe </a:t>
            </a:r>
            <a:r>
              <a:rPr lang="it-IT" sz="900" dirty="0" err="1">
                <a:latin typeface="+mn-lt"/>
              </a:rPr>
              <a:t>Serembe</a:t>
            </a:r>
            <a:r>
              <a:rPr lang="it-IT" sz="900" dirty="0">
                <a:latin typeface="+mn-lt"/>
              </a:rPr>
              <a:t>, Damiano Mauro, Giuseppe Schirò e molti altri.</a:t>
            </a:r>
          </a:p>
          <a:p>
            <a:pPr marL="152400" indent="0">
              <a:buNone/>
            </a:pPr>
            <a:r>
              <a:rPr lang="it-IT" sz="900" dirty="0">
                <a:latin typeface="+mn-lt"/>
              </a:rPr>
              <a:t>Molte delle tradizioni popolari </a:t>
            </a:r>
            <a:r>
              <a:rPr lang="it-IT" sz="900" dirty="0" err="1">
                <a:latin typeface="+mn-lt"/>
              </a:rPr>
              <a:t>arbèreshè</a:t>
            </a:r>
            <a:r>
              <a:rPr lang="it-IT" sz="900" dirty="0">
                <a:latin typeface="+mn-lt"/>
              </a:rPr>
              <a:t> sono ormai andate perdute o cadute in disuso, come il costume tradizionale </a:t>
            </a:r>
            <a:r>
              <a:rPr lang="it-IT" sz="900" dirty="0" err="1">
                <a:latin typeface="+mn-lt"/>
              </a:rPr>
              <a:t>arbéresh</a:t>
            </a:r>
            <a:r>
              <a:rPr lang="it-IT" sz="900" dirty="0">
                <a:latin typeface="+mn-lt"/>
              </a:rPr>
              <a:t>. La lingua parlata dagli </a:t>
            </a:r>
            <a:r>
              <a:rPr lang="it-IT" sz="900" dirty="0" err="1">
                <a:latin typeface="+mn-lt"/>
              </a:rPr>
              <a:t>arbëreshë</a:t>
            </a:r>
            <a:r>
              <a:rPr lang="it-IT" sz="900" dirty="0">
                <a:latin typeface="+mn-lt"/>
              </a:rPr>
              <a:t> della Calabria è una varietà dell’antico tosco, un dialetto del sud dell’Albania detto </a:t>
            </a:r>
            <a:r>
              <a:rPr lang="it-IT" sz="900" dirty="0" err="1">
                <a:latin typeface="+mn-lt"/>
              </a:rPr>
              <a:t>arbërisht</a:t>
            </a:r>
            <a:r>
              <a:rPr lang="it-IT" sz="900" dirty="0">
                <a:latin typeface="+mn-lt"/>
              </a:rPr>
              <a:t>, misto a vocaboli italici assimilati nei cinque secoli di permanenza in regione. Attualmente, si ritiene che solo il 45% dei vocaboli della lingua </a:t>
            </a:r>
            <a:r>
              <a:rPr lang="it-IT" sz="900" dirty="0" err="1">
                <a:latin typeface="+mn-lt"/>
              </a:rPr>
              <a:t>arbëreshë</a:t>
            </a:r>
            <a:r>
              <a:rPr lang="it-IT" sz="900" dirty="0">
                <a:latin typeface="+mn-lt"/>
              </a:rPr>
              <a:t> sia di origine albanese. La lingua e l’accento </a:t>
            </a:r>
            <a:r>
              <a:rPr lang="it-IT" sz="900" dirty="0" err="1">
                <a:latin typeface="+mn-lt"/>
              </a:rPr>
              <a:t>arbëreshë</a:t>
            </a:r>
            <a:r>
              <a:rPr lang="it-IT" sz="900" dirty="0">
                <a:latin typeface="+mn-lt"/>
              </a:rPr>
              <a:t> non sono presenti in tutti i centri italo-albanesi della </a:t>
            </a:r>
            <a:r>
              <a:rPr lang="it-IT" sz="900" dirty="0" err="1">
                <a:latin typeface="+mn-lt"/>
              </a:rPr>
              <a:t>Calabria,paesi</a:t>
            </a:r>
            <a:r>
              <a:rPr lang="it-IT" sz="900" dirty="0">
                <a:latin typeface="+mn-lt"/>
              </a:rPr>
              <a:t>, come Lungro, Acquaformosa, Civita e Frascineto, ancora parlano la lingua di origine; in altri centri, come Mongrassano, Cervicati, Cerzeto, Falconara Albanese, è quasi del tutto scomparsa.</a:t>
            </a:r>
          </a:p>
        </p:txBody>
      </p:sp>
    </p:spTree>
    <p:extLst>
      <p:ext uri="{BB962C8B-B14F-4D97-AF65-F5344CB8AC3E}">
        <p14:creationId xmlns:p14="http://schemas.microsoft.com/office/powerpoint/2010/main" val="26363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4BAEF7-072E-095D-CB67-44CC468C86E2}"/>
              </a:ext>
            </a:extLst>
          </p:cNvPr>
          <p:cNvSpPr>
            <a:spLocks noGrp="1"/>
          </p:cNvSpPr>
          <p:nvPr>
            <p:ph type="title"/>
          </p:nvPr>
        </p:nvSpPr>
        <p:spPr>
          <a:xfrm>
            <a:off x="2875606" y="1117484"/>
            <a:ext cx="3166606" cy="841800"/>
          </a:xfrm>
          <a:ln>
            <a:solidFill>
              <a:schemeClr val="accent3">
                <a:lumMod val="60000"/>
                <a:lumOff val="40000"/>
              </a:schemeClr>
            </a:solidFill>
          </a:ln>
        </p:spPr>
        <p:txBody>
          <a:bodyPr>
            <a:normAutofit fontScale="90000"/>
          </a:bodyPr>
          <a:lstStyle/>
          <a:p>
            <a:r>
              <a:rPr lang="it-IT" dirty="0">
                <a:latin typeface="Britannic Bold" panose="020B0903060703020204" pitchFamily="34" charset="77"/>
              </a:rPr>
              <a:t>Le Gole del </a:t>
            </a:r>
            <a:r>
              <a:rPr lang="it-IT" dirty="0" err="1">
                <a:latin typeface="Britannic Bold" panose="020B0903060703020204" pitchFamily="34" charset="77"/>
              </a:rPr>
              <a:t>Raganello</a:t>
            </a:r>
            <a:endParaRPr lang="it-IT" dirty="0">
              <a:latin typeface="Britannic Bold" panose="020B0903060703020204" pitchFamily="34" charset="77"/>
            </a:endParaRPr>
          </a:p>
        </p:txBody>
      </p:sp>
      <p:sp>
        <p:nvSpPr>
          <p:cNvPr id="3" name="CasellaDiTesto 2">
            <a:extLst>
              <a:ext uri="{FF2B5EF4-FFF2-40B4-BE49-F238E27FC236}">
                <a16:creationId xmlns:a16="http://schemas.microsoft.com/office/drawing/2014/main" id="{005CE175-AB8A-3540-774B-F0365190A680}"/>
              </a:ext>
            </a:extLst>
          </p:cNvPr>
          <p:cNvSpPr txBox="1"/>
          <p:nvPr/>
        </p:nvSpPr>
        <p:spPr>
          <a:xfrm>
            <a:off x="311700" y="2378365"/>
            <a:ext cx="8428888" cy="2523768"/>
          </a:xfrm>
          <a:prstGeom prst="rect">
            <a:avLst/>
          </a:prstGeom>
          <a:noFill/>
        </p:spPr>
        <p:txBody>
          <a:bodyPr wrap="square" rtlCol="0">
            <a:spAutoFit/>
          </a:bodyPr>
          <a:lstStyle/>
          <a:p>
            <a:r>
              <a:rPr lang="it-IT" sz="1200" dirty="0">
                <a:solidFill>
                  <a:schemeClr val="tx1"/>
                </a:solidFill>
                <a:effectLst/>
                <a:latin typeface="Arial" panose="020B0604020202020204" pitchFamily="34" charset="0"/>
                <a:ea typeface="Times New Roman" panose="02020603050405020304" pitchFamily="18" charset="0"/>
              </a:rPr>
              <a:t>La </a:t>
            </a:r>
            <a:r>
              <a:rPr lang="it-IT" sz="1200" b="1" dirty="0">
                <a:solidFill>
                  <a:schemeClr val="tx1"/>
                </a:solidFill>
                <a:effectLst/>
                <a:latin typeface="Arial" panose="020B0604020202020204" pitchFamily="34" charset="0"/>
                <a:ea typeface="Times New Roman" panose="02020603050405020304" pitchFamily="18" charset="0"/>
              </a:rPr>
              <a:t>riserva naturale Gole del </a:t>
            </a:r>
            <a:r>
              <a:rPr lang="it-IT" sz="1200" b="1" dirty="0" err="1">
                <a:solidFill>
                  <a:schemeClr val="tx1"/>
                </a:solidFill>
                <a:effectLst/>
                <a:latin typeface="Arial" panose="020B0604020202020204" pitchFamily="34" charset="0"/>
                <a:ea typeface="Times New Roman" panose="02020603050405020304" pitchFamily="18" charset="0"/>
              </a:rPr>
              <a:t>Raganello</a:t>
            </a:r>
            <a:r>
              <a:rPr lang="it-IT" sz="1200" dirty="0">
                <a:solidFill>
                  <a:schemeClr val="tx1"/>
                </a:solidFill>
                <a:effectLst/>
                <a:latin typeface="Arial" panose="020B0604020202020204" pitchFamily="34" charset="0"/>
                <a:ea typeface="Times New Roman" panose="02020603050405020304" pitchFamily="18" charset="0"/>
              </a:rPr>
              <a:t> è un'</a:t>
            </a:r>
            <a:r>
              <a:rPr lang="it-IT" sz="1200" u="sng" dirty="0">
                <a:solidFill>
                  <a:schemeClr val="tx1"/>
                </a:solidFill>
                <a:effectLst/>
                <a:latin typeface="Arial" panose="020B0604020202020204" pitchFamily="34" charset="0"/>
                <a:ea typeface="Times New Roman" panose="02020603050405020304" pitchFamily="18" charset="0"/>
                <a:hlinkClick r:id="rId2" tooltip="Area naturale protetta">
                  <a:extLst>
                    <a:ext uri="{A12FA001-AC4F-418D-AE19-62706E023703}">
                      <ahyp:hlinkClr xmlns:ahyp="http://schemas.microsoft.com/office/drawing/2018/hyperlinkcolor" val="tx"/>
                    </a:ext>
                  </a:extLst>
                </a:hlinkClick>
              </a:rPr>
              <a:t>area naturale protetta</a:t>
            </a:r>
            <a:r>
              <a:rPr lang="it-IT" sz="1200" dirty="0">
                <a:solidFill>
                  <a:schemeClr val="tx1"/>
                </a:solidFill>
                <a:effectLst/>
                <a:latin typeface="Arial" panose="020B0604020202020204" pitchFamily="34" charset="0"/>
                <a:ea typeface="Times New Roman" panose="02020603050405020304" pitchFamily="18" charset="0"/>
              </a:rPr>
              <a:t> situata nei comuni di </a:t>
            </a:r>
            <a:r>
              <a:rPr lang="it-IT" sz="1200" u="sng" dirty="0">
                <a:solidFill>
                  <a:schemeClr val="tx1"/>
                </a:solidFill>
                <a:effectLst/>
                <a:latin typeface="Arial" panose="020B0604020202020204" pitchFamily="34" charset="0"/>
                <a:ea typeface="Times New Roman" panose="02020603050405020304" pitchFamily="18" charset="0"/>
                <a:hlinkClick r:id="rId3" tooltip="San Lorenzo Bellizzi">
                  <a:extLst>
                    <a:ext uri="{A12FA001-AC4F-418D-AE19-62706E023703}">
                      <ahyp:hlinkClr xmlns:ahyp="http://schemas.microsoft.com/office/drawing/2018/hyperlinkcolor" val="tx"/>
                    </a:ext>
                  </a:extLst>
                </a:hlinkClick>
              </a:rPr>
              <a:t>San Lorenzo Bellizzi</a:t>
            </a:r>
            <a:r>
              <a:rPr lang="it-IT" sz="1200" dirty="0">
                <a:solidFill>
                  <a:schemeClr val="tx1"/>
                </a:solidFill>
                <a:effectLst/>
                <a:latin typeface="Arial" panose="020B0604020202020204" pitchFamily="34" charset="0"/>
                <a:ea typeface="Times New Roman" panose="02020603050405020304" pitchFamily="18" charset="0"/>
              </a:rPr>
              <a:t>, </a:t>
            </a:r>
            <a:r>
              <a:rPr lang="it-IT" sz="1200" u="sng" dirty="0">
                <a:solidFill>
                  <a:schemeClr val="tx1"/>
                </a:solidFill>
                <a:effectLst/>
                <a:latin typeface="Arial" panose="020B0604020202020204" pitchFamily="34" charset="0"/>
                <a:ea typeface="Times New Roman" panose="02020603050405020304" pitchFamily="18" charset="0"/>
                <a:hlinkClick r:id="rId4" tooltip="Civita (Italia)">
                  <a:extLst>
                    <a:ext uri="{A12FA001-AC4F-418D-AE19-62706E023703}">
                      <ahyp:hlinkClr xmlns:ahyp="http://schemas.microsoft.com/office/drawing/2018/hyperlinkcolor" val="tx"/>
                    </a:ext>
                  </a:extLst>
                </a:hlinkClick>
              </a:rPr>
              <a:t>Civita</a:t>
            </a:r>
            <a:r>
              <a:rPr lang="it-IT" sz="1200" dirty="0">
                <a:solidFill>
                  <a:schemeClr val="tx1"/>
                </a:solidFill>
                <a:effectLst/>
                <a:latin typeface="Arial" panose="020B0604020202020204" pitchFamily="34" charset="0"/>
                <a:ea typeface="Times New Roman" panose="02020603050405020304" pitchFamily="18" charset="0"/>
              </a:rPr>
              <a:t> e </a:t>
            </a:r>
            <a:r>
              <a:rPr lang="it-IT" sz="1200" u="sng" dirty="0">
                <a:solidFill>
                  <a:schemeClr val="tx1"/>
                </a:solidFill>
                <a:effectLst/>
                <a:latin typeface="Arial" panose="020B0604020202020204" pitchFamily="34" charset="0"/>
                <a:ea typeface="Times New Roman" panose="02020603050405020304" pitchFamily="18" charset="0"/>
                <a:hlinkClick r:id="rId5" tooltip="Cerchiara di Calabria">
                  <a:extLst>
                    <a:ext uri="{A12FA001-AC4F-418D-AE19-62706E023703}">
                      <ahyp:hlinkClr xmlns:ahyp="http://schemas.microsoft.com/office/drawing/2018/hyperlinkcolor" val="tx"/>
                    </a:ext>
                  </a:extLst>
                </a:hlinkClick>
              </a:rPr>
              <a:t>Cerchiara di Calabria</a:t>
            </a:r>
            <a:r>
              <a:rPr lang="it-IT" sz="1200" dirty="0">
                <a:solidFill>
                  <a:schemeClr val="tx1"/>
                </a:solidFill>
                <a:effectLst/>
                <a:latin typeface="Arial" panose="020B0604020202020204" pitchFamily="34" charset="0"/>
                <a:ea typeface="Times New Roman" panose="02020603050405020304" pitchFamily="18" charset="0"/>
              </a:rPr>
              <a:t>, in </a:t>
            </a:r>
            <a:r>
              <a:rPr lang="it-IT" sz="1200" u="sng" dirty="0">
                <a:solidFill>
                  <a:schemeClr val="tx1"/>
                </a:solidFill>
                <a:effectLst/>
                <a:latin typeface="Arial" panose="020B0604020202020204" pitchFamily="34" charset="0"/>
                <a:ea typeface="Times New Roman" panose="02020603050405020304" pitchFamily="18" charset="0"/>
                <a:hlinkClick r:id="rId6" tooltip="Provincia di Cosenza">
                  <a:extLst>
                    <a:ext uri="{A12FA001-AC4F-418D-AE19-62706E023703}">
                      <ahyp:hlinkClr xmlns:ahyp="http://schemas.microsoft.com/office/drawing/2018/hyperlinkcolor" val="tx"/>
                    </a:ext>
                  </a:extLst>
                </a:hlinkClick>
              </a:rPr>
              <a:t>provincia di Cosenza</a:t>
            </a:r>
            <a:r>
              <a:rPr lang="it-IT" sz="1200" dirty="0">
                <a:solidFill>
                  <a:schemeClr val="tx1"/>
                </a:solidFill>
                <a:effectLst/>
                <a:latin typeface="Arial" panose="020B0604020202020204" pitchFamily="34" charset="0"/>
                <a:ea typeface="Times New Roman" panose="02020603050405020304" pitchFamily="18" charset="0"/>
              </a:rPr>
              <a:t>. La riserva occupa una superficie di 1600 </a:t>
            </a:r>
            <a:r>
              <a:rPr lang="it-IT" sz="1200" u="sng" dirty="0">
                <a:solidFill>
                  <a:schemeClr val="tx1"/>
                </a:solidFill>
                <a:effectLst/>
                <a:latin typeface="Arial" panose="020B0604020202020204" pitchFamily="34" charset="0"/>
                <a:ea typeface="Times New Roman" panose="02020603050405020304" pitchFamily="18" charset="0"/>
                <a:hlinkClick r:id="rId7" tooltip="Ettaro">
                  <a:extLst>
                    <a:ext uri="{A12FA001-AC4F-418D-AE19-62706E023703}">
                      <ahyp:hlinkClr xmlns:ahyp="http://schemas.microsoft.com/office/drawing/2018/hyperlinkcolor" val="tx"/>
                    </a:ext>
                  </a:extLst>
                </a:hlinkClick>
              </a:rPr>
              <a:t>ettari</a:t>
            </a:r>
            <a:r>
              <a:rPr lang="it-IT" sz="1200" dirty="0">
                <a:solidFill>
                  <a:schemeClr val="tx1"/>
                </a:solidFill>
                <a:effectLst/>
                <a:latin typeface="Arial" panose="020B0604020202020204" pitchFamily="34" charset="0"/>
                <a:ea typeface="Times New Roman" panose="02020603050405020304" pitchFamily="18" charset="0"/>
              </a:rPr>
              <a:t> all'interno del </a:t>
            </a:r>
            <a:r>
              <a:rPr lang="it-IT" sz="1200" u="sng" dirty="0">
                <a:solidFill>
                  <a:schemeClr val="tx1"/>
                </a:solidFill>
                <a:effectLst/>
                <a:latin typeface="Arial" panose="020B0604020202020204" pitchFamily="34" charset="0"/>
                <a:ea typeface="Times New Roman" panose="02020603050405020304" pitchFamily="18" charset="0"/>
                <a:hlinkClick r:id="rId8" tooltip="Parco nazionale del Pollino">
                  <a:extLst>
                    <a:ext uri="{A12FA001-AC4F-418D-AE19-62706E023703}">
                      <ahyp:hlinkClr xmlns:ahyp="http://schemas.microsoft.com/office/drawing/2018/hyperlinkcolor" val="tx"/>
                    </a:ext>
                  </a:extLst>
                </a:hlinkClick>
              </a:rPr>
              <a:t>Parco nazionale del Pollino</a:t>
            </a:r>
            <a:r>
              <a:rPr lang="it-IT" sz="1200" dirty="0">
                <a:solidFill>
                  <a:schemeClr val="tx1"/>
                </a:solidFill>
                <a:effectLst/>
                <a:latin typeface="Arial" panose="020B0604020202020204" pitchFamily="34" charset="0"/>
                <a:ea typeface="Times New Roman" panose="02020603050405020304" pitchFamily="18" charset="0"/>
              </a:rPr>
              <a:t> ed è istituita nel </a:t>
            </a:r>
            <a:r>
              <a:rPr lang="it-IT" sz="1200" u="sng" dirty="0">
                <a:solidFill>
                  <a:schemeClr val="tx1"/>
                </a:solidFill>
                <a:effectLst/>
                <a:latin typeface="Arial" panose="020B0604020202020204" pitchFamily="34" charset="0"/>
                <a:ea typeface="Times New Roman" panose="02020603050405020304" pitchFamily="18" charset="0"/>
                <a:hlinkClick r:id="rId9" tooltip="1987">
                  <a:extLst>
                    <a:ext uri="{A12FA001-AC4F-418D-AE19-62706E023703}">
                      <ahyp:hlinkClr xmlns:ahyp="http://schemas.microsoft.com/office/drawing/2018/hyperlinkcolor" val="tx"/>
                    </a:ext>
                  </a:extLst>
                </a:hlinkClick>
              </a:rPr>
              <a:t>1987</a:t>
            </a:r>
            <a:r>
              <a:rPr lang="it-IT" sz="1200" dirty="0">
                <a:solidFill>
                  <a:schemeClr val="tx1"/>
                </a:solidFill>
                <a:effectLst/>
                <a:latin typeface="Arial" panose="020B0604020202020204" pitchFamily="34" charset="0"/>
                <a:ea typeface="Times New Roman" panose="02020603050405020304" pitchFamily="18" charset="0"/>
              </a:rPr>
              <a:t>. Le Gole del </a:t>
            </a:r>
            <a:r>
              <a:rPr lang="it-IT" sz="1200" u="sng" dirty="0">
                <a:solidFill>
                  <a:schemeClr val="tx1"/>
                </a:solidFill>
                <a:effectLst/>
                <a:latin typeface="Arial" panose="020B0604020202020204" pitchFamily="34" charset="0"/>
                <a:ea typeface="Times New Roman" panose="02020603050405020304" pitchFamily="18" charset="0"/>
                <a:hlinkClick r:id="rId10" tooltip="Raganello">
                  <a:extLst>
                    <a:ext uri="{A12FA001-AC4F-418D-AE19-62706E023703}">
                      <ahyp:hlinkClr xmlns:ahyp="http://schemas.microsoft.com/office/drawing/2018/hyperlinkcolor" val="tx"/>
                    </a:ext>
                  </a:extLst>
                </a:hlinkClick>
              </a:rPr>
              <a:t>Raganello</a:t>
            </a:r>
            <a:r>
              <a:rPr lang="it-IT" sz="1200" dirty="0">
                <a:solidFill>
                  <a:schemeClr val="tx1"/>
                </a:solidFill>
                <a:effectLst/>
                <a:latin typeface="Arial" panose="020B0604020202020204" pitchFamily="34" charset="0"/>
                <a:ea typeface="Times New Roman" panose="02020603050405020304" pitchFamily="18" charset="0"/>
              </a:rPr>
              <a:t> costituiscono un </a:t>
            </a:r>
            <a:r>
              <a:rPr lang="it-IT" sz="1200" u="sng" dirty="0">
                <a:solidFill>
                  <a:schemeClr val="tx1"/>
                </a:solidFill>
                <a:effectLst/>
                <a:latin typeface="Arial" panose="020B0604020202020204" pitchFamily="34" charset="0"/>
                <a:ea typeface="Times New Roman" panose="02020603050405020304" pitchFamily="18" charset="0"/>
                <a:hlinkClick r:id="rId11" tooltip="Gola (geografia)">
                  <a:extLst>
                    <a:ext uri="{A12FA001-AC4F-418D-AE19-62706E023703}">
                      <ahyp:hlinkClr xmlns:ahyp="http://schemas.microsoft.com/office/drawing/2018/hyperlinkcolor" val="tx"/>
                    </a:ext>
                  </a:extLst>
                </a:hlinkClick>
              </a:rPr>
              <a:t>canyon</a:t>
            </a:r>
            <a:r>
              <a:rPr lang="it-IT" sz="1200" dirty="0">
                <a:solidFill>
                  <a:schemeClr val="tx1"/>
                </a:solidFill>
                <a:effectLst/>
                <a:latin typeface="Arial" panose="020B0604020202020204" pitchFamily="34" charset="0"/>
                <a:ea typeface="Times New Roman" panose="02020603050405020304" pitchFamily="18" charset="0"/>
              </a:rPr>
              <a:t>, lungo circa 17 km, che si diparte dalla </a:t>
            </a:r>
            <a:r>
              <a:rPr lang="it-IT" sz="1200" i="1" dirty="0">
                <a:solidFill>
                  <a:schemeClr val="tx1"/>
                </a:solidFill>
                <a:effectLst/>
                <a:latin typeface="Arial" panose="020B0604020202020204" pitchFamily="34" charset="0"/>
                <a:ea typeface="Times New Roman" panose="02020603050405020304" pitchFamily="18" charset="0"/>
              </a:rPr>
              <a:t>Sorgente della Lamia</a:t>
            </a:r>
            <a:r>
              <a:rPr lang="it-IT" sz="1200" dirty="0">
                <a:solidFill>
                  <a:schemeClr val="tx1"/>
                </a:solidFill>
                <a:effectLst/>
                <a:latin typeface="Arial" panose="020B0604020202020204" pitchFamily="34" charset="0"/>
                <a:ea typeface="Times New Roman" panose="02020603050405020304" pitchFamily="18" charset="0"/>
              </a:rPr>
              <a:t> fino a raggiungere un'area attigua all'abitato di </a:t>
            </a:r>
            <a:r>
              <a:rPr lang="it-IT" sz="1200" u="sng" dirty="0">
                <a:solidFill>
                  <a:schemeClr val="tx1"/>
                </a:solidFill>
                <a:effectLst/>
                <a:latin typeface="Arial" panose="020B0604020202020204" pitchFamily="34" charset="0"/>
                <a:ea typeface="Times New Roman" panose="02020603050405020304" pitchFamily="18" charset="0"/>
                <a:hlinkClick r:id="rId4" tooltip="Civita (Italia)">
                  <a:extLst>
                    <a:ext uri="{A12FA001-AC4F-418D-AE19-62706E023703}">
                      <ahyp:hlinkClr xmlns:ahyp="http://schemas.microsoft.com/office/drawing/2018/hyperlinkcolor" val="tx"/>
                    </a:ext>
                  </a:extLst>
                </a:hlinkClick>
              </a:rPr>
              <a:t>Civita</a:t>
            </a:r>
            <a:r>
              <a:rPr lang="it-IT" sz="1200" dirty="0">
                <a:solidFill>
                  <a:schemeClr val="tx1"/>
                </a:solidFill>
                <a:effectLst/>
                <a:latin typeface="Arial" panose="020B0604020202020204" pitchFamily="34" charset="0"/>
                <a:ea typeface="Times New Roman" panose="02020603050405020304" pitchFamily="18" charset="0"/>
              </a:rPr>
              <a:t>, dove sorge il caratteristico </a:t>
            </a:r>
            <a:r>
              <a:rPr lang="it-IT" sz="1200" b="1" i="1" dirty="0">
                <a:solidFill>
                  <a:schemeClr val="tx1"/>
                </a:solidFill>
                <a:effectLst/>
                <a:latin typeface="Arial" panose="020B0604020202020204" pitchFamily="34" charset="0"/>
                <a:ea typeface="Times New Roman" panose="02020603050405020304" pitchFamily="18" charset="0"/>
              </a:rPr>
              <a:t>Ponte del Diavolo</a:t>
            </a:r>
            <a:r>
              <a:rPr lang="it-IT" sz="1200" dirty="0">
                <a:solidFill>
                  <a:schemeClr val="tx1"/>
                </a:solidFill>
                <a:effectLst/>
                <a:latin typeface="Arial" panose="020B0604020202020204" pitchFamily="34" charset="0"/>
                <a:ea typeface="Times New Roman" panose="02020603050405020304" pitchFamily="18" charset="0"/>
              </a:rPr>
              <a:t>. Qui il corso del torrente </a:t>
            </a:r>
            <a:r>
              <a:rPr lang="it-IT" sz="1200" dirty="0" err="1">
                <a:solidFill>
                  <a:schemeClr val="tx1"/>
                </a:solidFill>
                <a:effectLst/>
                <a:latin typeface="Arial" panose="020B0604020202020204" pitchFamily="34" charset="0"/>
                <a:ea typeface="Times New Roman" panose="02020603050405020304" pitchFamily="18" charset="0"/>
              </a:rPr>
              <a:t>Raganello</a:t>
            </a:r>
            <a:r>
              <a:rPr lang="it-IT" sz="1200" dirty="0">
                <a:solidFill>
                  <a:schemeClr val="tx1"/>
                </a:solidFill>
                <a:effectLst/>
                <a:latin typeface="Arial" panose="020B0604020202020204" pitchFamily="34" charset="0"/>
                <a:ea typeface="Times New Roman" panose="02020603050405020304" pitchFamily="18" charset="0"/>
              </a:rPr>
              <a:t> diventa più regolare e scorre lungo una valle più aperta che si mantiene tale fino alla foce. Il canyon del </a:t>
            </a:r>
            <a:r>
              <a:rPr lang="it-IT" sz="1200" dirty="0" err="1">
                <a:solidFill>
                  <a:schemeClr val="tx1"/>
                </a:solidFill>
                <a:effectLst/>
                <a:latin typeface="Arial" panose="020B0604020202020204" pitchFamily="34" charset="0"/>
                <a:ea typeface="Times New Roman" panose="02020603050405020304" pitchFamily="18" charset="0"/>
              </a:rPr>
              <a:t>Raganello</a:t>
            </a:r>
            <a:r>
              <a:rPr lang="it-IT" sz="1200" dirty="0">
                <a:solidFill>
                  <a:schemeClr val="tx1"/>
                </a:solidFill>
                <a:effectLst/>
                <a:latin typeface="Arial" panose="020B0604020202020204" pitchFamily="34" charset="0"/>
                <a:ea typeface="Times New Roman" panose="02020603050405020304" pitchFamily="18" charset="0"/>
              </a:rPr>
              <a:t> viene distinto dagli esperti in due parti: le </a:t>
            </a:r>
            <a:r>
              <a:rPr lang="it-IT" sz="1200" i="1" dirty="0">
                <a:solidFill>
                  <a:schemeClr val="tx1"/>
                </a:solidFill>
                <a:effectLst/>
                <a:latin typeface="Arial" panose="020B0604020202020204" pitchFamily="34" charset="0"/>
                <a:ea typeface="Times New Roman" panose="02020603050405020304" pitchFamily="18" charset="0"/>
              </a:rPr>
              <a:t>Gole alte</a:t>
            </a:r>
            <a:r>
              <a:rPr lang="it-IT" sz="1200" dirty="0">
                <a:solidFill>
                  <a:schemeClr val="tx1"/>
                </a:solidFill>
                <a:effectLst/>
                <a:latin typeface="Arial" panose="020B0604020202020204" pitchFamily="34" charset="0"/>
                <a:ea typeface="Times New Roman" panose="02020603050405020304" pitchFamily="18" charset="0"/>
              </a:rPr>
              <a:t> e le </a:t>
            </a:r>
            <a:r>
              <a:rPr lang="it-IT" sz="1200" i="1" dirty="0">
                <a:solidFill>
                  <a:schemeClr val="tx1"/>
                </a:solidFill>
                <a:effectLst/>
                <a:latin typeface="Arial" panose="020B0604020202020204" pitchFamily="34" charset="0"/>
                <a:ea typeface="Times New Roman" panose="02020603050405020304" pitchFamily="18" charset="0"/>
              </a:rPr>
              <a:t>Gole basse</a:t>
            </a:r>
            <a:r>
              <a:rPr lang="it-IT" sz="1200" dirty="0">
                <a:solidFill>
                  <a:schemeClr val="tx1"/>
                </a:solidFill>
                <a:effectLst/>
                <a:latin typeface="Arial" panose="020B0604020202020204" pitchFamily="34" charset="0"/>
                <a:ea typeface="Times New Roman" panose="02020603050405020304" pitchFamily="18" charset="0"/>
              </a:rPr>
              <a:t>. Esse rappresentano di sicuro una delle emergenze ambientali più degne di essere visitate, si sviluppano tra montagne che sembrano mettere in atto giochi di equilibrio tra colori immutabili o varianti secondo la tavolozza che madre natura mantiene integra in questo angolo di Calabria. Un tempo era possibile svolgere attività sportive, ma quest’ultime sono ormai bloccate, sarebbe bello valorizzare questo scenario naturali organizzando attività sicure, come canottaggio, </a:t>
            </a:r>
            <a:r>
              <a:rPr lang="it-IT" sz="1200" dirty="0" err="1">
                <a:solidFill>
                  <a:schemeClr val="tx1"/>
                </a:solidFill>
                <a:effectLst/>
                <a:latin typeface="Arial" panose="020B0604020202020204" pitchFamily="34" charset="0"/>
                <a:ea typeface="Times New Roman" panose="02020603050405020304" pitchFamily="18" charset="0"/>
              </a:rPr>
              <a:t>canyoning</a:t>
            </a:r>
            <a:r>
              <a:rPr lang="it-IT" sz="1200" dirty="0">
                <a:solidFill>
                  <a:schemeClr val="tx1"/>
                </a:solidFill>
                <a:effectLst/>
                <a:latin typeface="Arial" panose="020B0604020202020204" pitchFamily="34" charset="0"/>
                <a:ea typeface="Times New Roman" panose="02020603050405020304" pitchFamily="18" charset="0"/>
              </a:rPr>
              <a:t> e torrentismo. Organizzare percorsi guida che giungano fino al ponte del diavolo, citato in precedenza che si affaccia sul canyon, e raccontare la leggenda che si cela dietro esso.</a:t>
            </a:r>
            <a:endParaRPr lang="it-IT" sz="1200" dirty="0">
              <a:solidFill>
                <a:schemeClr val="tx1"/>
              </a:solidFill>
              <a:effectLst/>
              <a:latin typeface="Times New Roman" panose="02020603050405020304" pitchFamily="18" charset="0"/>
              <a:ea typeface="Times New Roman" panose="02020603050405020304" pitchFamily="18" charset="0"/>
            </a:endParaRPr>
          </a:p>
          <a:p>
            <a:endParaRPr lang="it-IT" dirty="0"/>
          </a:p>
        </p:txBody>
      </p:sp>
      <p:pic>
        <p:nvPicPr>
          <p:cNvPr id="4" name="Immagine 3">
            <a:extLst>
              <a:ext uri="{FF2B5EF4-FFF2-40B4-BE49-F238E27FC236}">
                <a16:creationId xmlns:a16="http://schemas.microsoft.com/office/drawing/2014/main" id="{C8D3BF47-3DC9-6E8E-5806-DEFDD933A488}"/>
              </a:ext>
            </a:extLst>
          </p:cNvPr>
          <p:cNvPicPr>
            <a:picLocks noChangeAspect="1"/>
          </p:cNvPicPr>
          <p:nvPr/>
        </p:nvPicPr>
        <p:blipFill>
          <a:blip r:embed="rId12"/>
          <a:stretch>
            <a:fillRect/>
          </a:stretch>
        </p:blipFill>
        <p:spPr>
          <a:xfrm>
            <a:off x="6104965" y="175853"/>
            <a:ext cx="2657296" cy="1992972"/>
          </a:xfrm>
          <a:prstGeom prst="rect">
            <a:avLst/>
          </a:prstGeom>
        </p:spPr>
      </p:pic>
      <p:pic>
        <p:nvPicPr>
          <p:cNvPr id="6" name="Immagine 5">
            <a:extLst>
              <a:ext uri="{FF2B5EF4-FFF2-40B4-BE49-F238E27FC236}">
                <a16:creationId xmlns:a16="http://schemas.microsoft.com/office/drawing/2014/main" id="{AF4FFE97-EA3D-4F4E-B21A-31F1C3170E2C}"/>
              </a:ext>
            </a:extLst>
          </p:cNvPr>
          <p:cNvPicPr>
            <a:picLocks noChangeAspect="1"/>
          </p:cNvPicPr>
          <p:nvPr/>
        </p:nvPicPr>
        <p:blipFill>
          <a:blip r:embed="rId13"/>
          <a:stretch>
            <a:fillRect/>
          </a:stretch>
        </p:blipFill>
        <p:spPr>
          <a:xfrm>
            <a:off x="242047" y="306406"/>
            <a:ext cx="2483224" cy="1862419"/>
          </a:xfrm>
          <a:prstGeom prst="rect">
            <a:avLst/>
          </a:prstGeom>
        </p:spPr>
      </p:pic>
    </p:spTree>
    <p:extLst>
      <p:ext uri="{BB962C8B-B14F-4D97-AF65-F5344CB8AC3E}">
        <p14:creationId xmlns:p14="http://schemas.microsoft.com/office/powerpoint/2010/main" val="2224789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6AD0E4-1774-FD02-7FF9-83C3D1398D89}"/>
              </a:ext>
            </a:extLst>
          </p:cNvPr>
          <p:cNvSpPr>
            <a:spLocks noGrp="1"/>
          </p:cNvSpPr>
          <p:nvPr>
            <p:ph type="title"/>
          </p:nvPr>
        </p:nvSpPr>
        <p:spPr>
          <a:xfrm>
            <a:off x="562711" y="340085"/>
            <a:ext cx="8204771" cy="755700"/>
          </a:xfrm>
        </p:spPr>
        <p:txBody>
          <a:bodyPr/>
          <a:lstStyle/>
          <a:p>
            <a:pPr algn="r"/>
            <a:r>
              <a:rPr lang="it-IT" dirty="0">
                <a:latin typeface="Britannic Bold" panose="020B0903060703020204" pitchFamily="34" charset="77"/>
              </a:rPr>
              <a:t>Le case di Civita </a:t>
            </a:r>
          </a:p>
        </p:txBody>
      </p:sp>
      <p:sp>
        <p:nvSpPr>
          <p:cNvPr id="3" name="Segnaposto testo 2">
            <a:extLst>
              <a:ext uri="{FF2B5EF4-FFF2-40B4-BE49-F238E27FC236}">
                <a16:creationId xmlns:a16="http://schemas.microsoft.com/office/drawing/2014/main" id="{CA0E5D02-4792-84D3-6E9F-2EE9812A2193}"/>
              </a:ext>
            </a:extLst>
          </p:cNvPr>
          <p:cNvSpPr>
            <a:spLocks noGrp="1"/>
          </p:cNvSpPr>
          <p:nvPr>
            <p:ph type="body" idx="1"/>
          </p:nvPr>
        </p:nvSpPr>
        <p:spPr>
          <a:xfrm>
            <a:off x="311700" y="1633051"/>
            <a:ext cx="8455782" cy="3179400"/>
          </a:xfrm>
        </p:spPr>
        <p:txBody>
          <a:bodyPr>
            <a:normAutofit lnSpcReduction="10000"/>
          </a:bodyPr>
          <a:lstStyle/>
          <a:p>
            <a:pPr marL="152400" indent="0">
              <a:buNone/>
            </a:pPr>
            <a:r>
              <a:rPr lang="it-IT" dirty="0">
                <a:latin typeface="+mn-lt"/>
              </a:rPr>
              <a:t>Aggirandoci per le stradine di questo meraviglioso borgo, notiamo delle tipiche casette dalla struttura antropomorfa. Le sette abitazioni si distinguono dalle altre per la curiosa morfologia che ripropone i tratti di un volto umano, riflesso della distribuzione degli spazi all’interno della casa. </a:t>
            </a:r>
          </a:p>
          <a:p>
            <a:pPr marL="152400" indent="0">
              <a:buNone/>
            </a:pPr>
            <a:r>
              <a:rPr lang="it-IT" dirty="0">
                <a:latin typeface="+mn-lt"/>
              </a:rPr>
              <a:t>Le case del centro storico sono costruite tutte in pietra. Fonti storiche attestano che le stesse costruite dai primi albanesi erano di paglia e venivano bruciate in primavera per non pagare il focatico, in seguito essendo stato loro proibito di edificare in muratura, usavano intrecciare rami secchi e impastarli con l’argilla all’uso macedone, queste erano chiamate “</a:t>
            </a:r>
            <a:r>
              <a:rPr lang="it-IT" dirty="0" err="1">
                <a:latin typeface="+mn-lt"/>
              </a:rPr>
              <a:t>Kallazine</a:t>
            </a:r>
            <a:r>
              <a:rPr lang="it-IT" dirty="0">
                <a:latin typeface="+mn-lt"/>
              </a:rPr>
              <a:t>”, solo in un secondo momento furono edificate le prime case in pietra.  Le abitazioni </a:t>
            </a:r>
            <a:r>
              <a:rPr lang="it-IT" dirty="0" err="1">
                <a:latin typeface="+mn-lt"/>
              </a:rPr>
              <a:t>arbëreshe</a:t>
            </a:r>
            <a:r>
              <a:rPr lang="it-IT" dirty="0">
                <a:latin typeface="+mn-lt"/>
              </a:rPr>
              <a:t>, sono composte da due piani: il primo costituito da uno o più ambienti ha l’accesso principale a diretto contatto con l’asse viario a piano terra. La sua ampiezza corrisponde quasi sempre all’intera superficie della casa, generalmente coperto da un solaio ligneo sostenuto da muri perimetrali in pietra, questi vani prendono luce dalla porta d’accesso a piano terra o da piccole finestre poste nella parte più estrema dell’ambiente, dove si trovano i vani usati come magazzini o dispense.</a:t>
            </a:r>
          </a:p>
          <a:p>
            <a:pPr marL="152400" indent="0">
              <a:buNone/>
            </a:pPr>
            <a:r>
              <a:rPr lang="it-IT" dirty="0">
                <a:latin typeface="+mn-lt"/>
              </a:rPr>
              <a:t>La novità delle abitazioni albanesi è la presenza di un grande camino “</a:t>
            </a:r>
            <a:r>
              <a:rPr lang="it-IT" dirty="0" err="1">
                <a:latin typeface="+mn-lt"/>
              </a:rPr>
              <a:t>vatra</a:t>
            </a:r>
            <a:r>
              <a:rPr lang="it-IT" dirty="0">
                <a:latin typeface="+mn-lt"/>
              </a:rPr>
              <a:t>” costituito da una grande cappa con forno pensile. Sotto la cucina generalmente c’era un basso detto “</a:t>
            </a:r>
            <a:r>
              <a:rPr lang="it-IT" dirty="0" err="1">
                <a:latin typeface="+mn-lt"/>
              </a:rPr>
              <a:t>Katoqi</a:t>
            </a:r>
            <a:r>
              <a:rPr lang="it-IT" dirty="0">
                <a:latin typeface="+mn-lt"/>
              </a:rPr>
              <a:t> </a:t>
            </a:r>
            <a:r>
              <a:rPr lang="it-IT" dirty="0" err="1">
                <a:latin typeface="+mn-lt"/>
              </a:rPr>
              <a:t>vikirr</a:t>
            </a:r>
            <a:r>
              <a:rPr lang="it-IT" dirty="0">
                <a:latin typeface="+mn-lt"/>
              </a:rPr>
              <a:t>” adibito a seconda cucina rustica. Alla zona notte solitamente posta al piano superiore vi si accede internamente attraverso una scala di legno, mentre l’uso di scale esterne caratteristica delle abitazioni </a:t>
            </a:r>
            <a:r>
              <a:rPr lang="it-IT" dirty="0" err="1">
                <a:latin typeface="+mn-lt"/>
              </a:rPr>
              <a:t>arbëreshe</a:t>
            </a:r>
            <a:r>
              <a:rPr lang="it-IT" dirty="0">
                <a:latin typeface="+mn-lt"/>
              </a:rPr>
              <a:t> è un elemento comune sia nell’architettura minore che negli edifici più importanti e risale al XI secolo, la caratteristica è la presenza del ballatoio “</a:t>
            </a:r>
            <a:r>
              <a:rPr lang="it-IT" dirty="0" err="1">
                <a:latin typeface="+mn-lt"/>
              </a:rPr>
              <a:t>lloxhë</a:t>
            </a:r>
            <a:r>
              <a:rPr lang="it-IT" dirty="0">
                <a:latin typeface="+mn-lt"/>
              </a:rPr>
              <a:t>” posto al primo piano risalente al XIII secolo, sotto quest’ultimo si trova un locale per polli e maiali “</a:t>
            </a:r>
            <a:r>
              <a:rPr lang="it-IT" dirty="0" err="1">
                <a:latin typeface="+mn-lt"/>
              </a:rPr>
              <a:t>furriqi</a:t>
            </a:r>
            <a:r>
              <a:rPr lang="it-IT" dirty="0">
                <a:latin typeface="+mn-lt"/>
              </a:rPr>
              <a:t>”.</a:t>
            </a:r>
          </a:p>
        </p:txBody>
      </p:sp>
      <p:pic>
        <p:nvPicPr>
          <p:cNvPr id="4" name="Immagine 3">
            <a:extLst>
              <a:ext uri="{FF2B5EF4-FFF2-40B4-BE49-F238E27FC236}">
                <a16:creationId xmlns:a16="http://schemas.microsoft.com/office/drawing/2014/main" id="{70117694-0A91-231A-97CE-FC0531B911BF}"/>
              </a:ext>
            </a:extLst>
          </p:cNvPr>
          <p:cNvPicPr>
            <a:picLocks noChangeAspect="1"/>
          </p:cNvPicPr>
          <p:nvPr/>
        </p:nvPicPr>
        <p:blipFill>
          <a:blip r:embed="rId2"/>
          <a:stretch>
            <a:fillRect/>
          </a:stretch>
        </p:blipFill>
        <p:spPr>
          <a:xfrm>
            <a:off x="311700" y="229675"/>
            <a:ext cx="1981936" cy="1321290"/>
          </a:xfrm>
          <a:prstGeom prst="rect">
            <a:avLst/>
          </a:prstGeom>
        </p:spPr>
      </p:pic>
    </p:spTree>
    <p:extLst>
      <p:ext uri="{BB962C8B-B14F-4D97-AF65-F5344CB8AC3E}">
        <p14:creationId xmlns:p14="http://schemas.microsoft.com/office/powerpoint/2010/main" val="137513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58914D-9FBA-D7FE-9A4C-0A6823276389}"/>
              </a:ext>
            </a:extLst>
          </p:cNvPr>
          <p:cNvSpPr>
            <a:spLocks noGrp="1"/>
          </p:cNvSpPr>
          <p:nvPr>
            <p:ph type="title"/>
          </p:nvPr>
        </p:nvSpPr>
        <p:spPr/>
        <p:txBody>
          <a:bodyPr>
            <a:normAutofit fontScale="90000"/>
          </a:bodyPr>
          <a:lstStyle/>
          <a:p>
            <a:r>
              <a:rPr lang="it-IT" dirty="0">
                <a:latin typeface="Britannic Bold" panose="020B0903060703020204" pitchFamily="34" charset="77"/>
              </a:rPr>
              <a:t>Il Parco Nazionale del Pollino </a:t>
            </a:r>
          </a:p>
        </p:txBody>
      </p:sp>
      <p:sp>
        <p:nvSpPr>
          <p:cNvPr id="3" name="Segnaposto testo 2">
            <a:extLst>
              <a:ext uri="{FF2B5EF4-FFF2-40B4-BE49-F238E27FC236}">
                <a16:creationId xmlns:a16="http://schemas.microsoft.com/office/drawing/2014/main" id="{493BF4A1-6A90-4230-E9EA-90197439B30A}"/>
              </a:ext>
            </a:extLst>
          </p:cNvPr>
          <p:cNvSpPr>
            <a:spLocks noGrp="1"/>
          </p:cNvSpPr>
          <p:nvPr>
            <p:ph type="body" idx="1"/>
          </p:nvPr>
        </p:nvSpPr>
        <p:spPr>
          <a:xfrm>
            <a:off x="311699" y="1389600"/>
            <a:ext cx="8653191" cy="3179400"/>
          </a:xfrm>
        </p:spPr>
        <p:txBody>
          <a:bodyPr>
            <a:normAutofit fontScale="92500" lnSpcReduction="20000"/>
          </a:bodyPr>
          <a:lstStyle/>
          <a:p>
            <a:pPr marL="152400" indent="0">
              <a:buNone/>
            </a:pPr>
            <a:r>
              <a:rPr lang="it-IT" dirty="0"/>
              <a:t>Il massiccio del Pollino fa parte dell’Appennino Meridionale esso è posto al confine tra le regioni della Calabria e della Basilicata. Alcuni studiosi fanno derivare il suo nome dal latino </a:t>
            </a:r>
            <a:r>
              <a:rPr lang="it-IT" dirty="0" err="1"/>
              <a:t>Mons</a:t>
            </a:r>
            <a:r>
              <a:rPr lang="it-IT" dirty="0"/>
              <a:t> </a:t>
            </a:r>
            <a:r>
              <a:rPr lang="it-IT" dirty="0" err="1"/>
              <a:t>Apollineus</a:t>
            </a:r>
            <a:r>
              <a:rPr lang="it-IT" dirty="0"/>
              <a:t>, monte di Apollo dio del Sole e della Salute, poiché il massiccio offre grandi quantità  e varietà di erbe officinali e aromatiche regalando ai suoi visitatori nelle diverse stagioni dell’anno  profumi e colori inebrianti.  Le altre cime della catena appenninica Meridionale oltre al Pollino sono: Serra </a:t>
            </a:r>
            <a:r>
              <a:rPr lang="it-IT" dirty="0" err="1"/>
              <a:t>Dolcedorme</a:t>
            </a:r>
            <a:r>
              <a:rPr lang="it-IT" dirty="0"/>
              <a:t> , Serra del Prete , Serra delle </a:t>
            </a:r>
            <a:r>
              <a:rPr lang="it-IT" dirty="0" err="1"/>
              <a:t>Ciavole</a:t>
            </a:r>
            <a:r>
              <a:rPr lang="it-IT" dirty="0"/>
              <a:t> , Serra di Crispo , la </a:t>
            </a:r>
            <a:r>
              <a:rPr lang="it-IT" dirty="0" err="1"/>
              <a:t>Manfriana</a:t>
            </a:r>
            <a:r>
              <a:rPr lang="it-IT" dirty="0"/>
              <a:t> , Coppola di Paola , Monte </a:t>
            </a:r>
            <a:r>
              <a:rPr lang="it-IT" dirty="0" err="1"/>
              <a:t>Caramola</a:t>
            </a:r>
            <a:r>
              <a:rPr lang="it-IT" dirty="0"/>
              <a:t> , Timpone della Capanna , lo Sparviere. Nel 1988 viene istituito il Parco Nazionale del Pollino. A oggi il Parco Nazionale del Pollino è una delle aree protette di interesse nazionale più estese e più importanti in termini di biodiversità del territorio italiano. L’importanza di quest’area è stata confermata e riconosciuta dalla istituzione di una Zona di Protezione Speciale, area di alto interesse ambientale.</a:t>
            </a:r>
          </a:p>
          <a:p>
            <a:pPr marL="152400" indent="0">
              <a:buNone/>
            </a:pPr>
            <a:r>
              <a:rPr lang="it-IT" dirty="0"/>
              <a:t>Fra la fitta vegetazione è un piacere osservare specie di piante rare e maestose come l'abete bianco, il faggio, l'acero di </a:t>
            </a:r>
            <a:r>
              <a:rPr lang="it-IT" dirty="0" err="1"/>
              <a:t>Lobelius</a:t>
            </a:r>
            <a:r>
              <a:rPr lang="it-IT" dirty="0"/>
              <a:t>, il pino nero nonché il Pino Loricato specie rarissima, che è possibile vedere solo qui e nei Balcani, divenuto per questo simbolo del Parco. La fauna, ricchissima di specie ormai in via d’estinzione in altre aree montuose, permette al visitatore di poter ammirare la maestosa aquila reale, il picchio nero, il gracchio corallino, il lanario, il capovaccaio, il nibbio reale, il gufo reale, il gufo comune, il corvo imperiale, il falco pellegrino, il </a:t>
            </a:r>
            <a:r>
              <a:rPr lang="it-IT" dirty="0" err="1"/>
              <a:t>driomio</a:t>
            </a:r>
            <a:r>
              <a:rPr lang="it-IT" dirty="0"/>
              <a:t>, il lupo appenninico e il gatto selvatico. All’interno del parco è possibile praticare varie attività sportive come </a:t>
            </a:r>
            <a:r>
              <a:rPr lang="it-IT" dirty="0">
                <a:solidFill>
                  <a:schemeClr val="tx1"/>
                </a:solidFill>
              </a:rPr>
              <a:t>trekking</a:t>
            </a:r>
            <a:r>
              <a:rPr lang="it-IT" dirty="0"/>
              <a:t>, escursionismo, mountain bike, sci di fondo e rafting. Inoltre è la meta ideale per gli amanti dell’alpinismo e del torrentismo.</a:t>
            </a:r>
          </a:p>
          <a:p>
            <a:pPr marL="152400" indent="0">
              <a:buNone/>
            </a:pPr>
            <a:r>
              <a:rPr lang="it-IT" dirty="0"/>
              <a:t>Il turismo ha sempre rappresentato una voce importante per la regione Calabria, anche se forse la maggior parte degli utenti si è prevalentemente limitata alle bellissime coste dei due mari Tirreno e Ionio. Ma, è il caso di dirlo, queste sono solo delle gocce in un mare di bellezza e di luoghi ricchissimi di interesse: il progetto Pollino 2022 va proprio nell’ottica di valorizzare e tutelare le località del parco, promuovendo un turismo sostenibile.</a:t>
            </a:r>
          </a:p>
          <a:p>
            <a:pPr marL="152400" indent="0">
              <a:buNone/>
            </a:pPr>
            <a:r>
              <a:rPr lang="it-IT" dirty="0"/>
              <a:t>Dal 7 al 10 ottobre ha offerto la possibilità a diversi operatori del turismo e giornalisti di sperimentare direttamente quello che la Calabria può offrire.</a:t>
            </a:r>
          </a:p>
        </p:txBody>
      </p:sp>
      <p:sp>
        <p:nvSpPr>
          <p:cNvPr id="4" name="CasellaDiTesto 3">
            <a:extLst>
              <a:ext uri="{FF2B5EF4-FFF2-40B4-BE49-F238E27FC236}">
                <a16:creationId xmlns:a16="http://schemas.microsoft.com/office/drawing/2014/main" id="{624401EF-4117-50D6-32B3-CDA177F163CD}"/>
              </a:ext>
            </a:extLst>
          </p:cNvPr>
          <p:cNvSpPr txBox="1"/>
          <p:nvPr/>
        </p:nvSpPr>
        <p:spPr>
          <a:xfrm>
            <a:off x="3119700" y="394447"/>
            <a:ext cx="833735" cy="600635"/>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230400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749345B-E039-67D8-AF5F-5C7EC0313C1A}"/>
              </a:ext>
            </a:extLst>
          </p:cNvPr>
          <p:cNvSpPr>
            <a:spLocks noGrp="1"/>
          </p:cNvSpPr>
          <p:nvPr>
            <p:ph type="body" idx="1"/>
          </p:nvPr>
        </p:nvSpPr>
        <p:spPr>
          <a:xfrm>
            <a:off x="311150" y="811213"/>
            <a:ext cx="8766862" cy="3757612"/>
          </a:xfrm>
        </p:spPr>
        <p:txBody>
          <a:bodyPr>
            <a:normAutofit lnSpcReduction="10000"/>
          </a:bodyPr>
          <a:lstStyle/>
          <a:p>
            <a:pPr marL="152400" indent="0">
              <a:buNone/>
            </a:pPr>
            <a:r>
              <a:rPr lang="it-IT" dirty="0">
                <a:latin typeface="+mn-lt"/>
              </a:rPr>
              <a:t>L’iniziativa, promossa dalla Regione Calabria, in collaborazione con Modena Fiere, l’Ente Parco Nazionale del Pollino e il Comune di Morano, è iniziata ufficialmente con un brindisi di benvenuto presso il Castello Normanno-Svevo, sulla sommità dello splendido comune di Morano Calabro (CS) e l’accoglienza ci è stata data da alcuni abitanti del luogo vestiti con i costumi tradizionali, in un’atmosfera d’epoca di grande suggestione.</a:t>
            </a:r>
          </a:p>
          <a:p>
            <a:pPr marL="152400" indent="0">
              <a:buNone/>
            </a:pPr>
            <a:r>
              <a:rPr lang="it-IT" dirty="0">
                <a:latin typeface="+mn-lt"/>
              </a:rPr>
              <a:t>Ma già il pomeriggio aveva permesso agli ospiti di familiarizzare fra di loro e con il territorio, partendo per un breve giro in e-bike dallo storico agriturismo “La Locanda del Parco”, che alla sera avrebbe deliziato gli ospiti con un’ottima cena con prodotti tipici del territorio: la pista ciclabile che arriva fino a Castrovillari è stata realizzata sull’antica ferrovia che collegava Lagonegro con Spezzano Albanese e offre scorci naturalistici spettacolari, in un percorso adatto a tutti.</a:t>
            </a:r>
          </a:p>
          <a:p>
            <a:pPr marL="152400" indent="0">
              <a:buNone/>
            </a:pPr>
            <a:r>
              <a:rPr lang="it-IT" dirty="0">
                <a:latin typeface="+mn-lt"/>
              </a:rPr>
              <a:t>L’Albania ha avuto un ruolo significativo in queste zone, come si può sentire a Civita, una delle più antiche comunità albanesi del nostro paese, insediatasi verso la fine del XV secolo: oggi la popolazione parla un dialetto che si riferisce alla lingua albanese di 500 anni fa e che si può leggere in tutte le scritte di cartelli e insegne, insieme all’italiano. Il paese, considerato fra i borghi più belli d’Italia, è noto sia per il Ponte del Diavolo, antico ponte medievale in pietra, sia per la meravigliosa chiesa cattolica di Santa Maria Assunta, in cui le celebrazioni seguono il rito greco ortodosso.</a:t>
            </a:r>
          </a:p>
          <a:p>
            <a:pPr marL="152400" indent="0">
              <a:buNone/>
            </a:pPr>
            <a:r>
              <a:rPr lang="it-IT" dirty="0">
                <a:latin typeface="+mn-lt"/>
              </a:rPr>
              <a:t>Il Pollino si è rivelato per gli operatori turistici un contesto eccezionale in cui vivere un turismo sostenibile, attraverso un’esperienza diretta e attiva: la passione, l’ospitalità, l’amore e la cura per la natura, uniti alla memoria storica, sono i valori che hanno accumunato le persone incontrate. Tutti si sono prodigati per far vivere agli ospiti la dimensione più dilatata possibile del tempo a disposizione, che non è mai stato “tiranno”, ma piuttosto quel compagno che ha consentito di gustare ogni esperienza in profondità.</a:t>
            </a:r>
          </a:p>
          <a:p>
            <a:pPr marL="152400" indent="0">
              <a:buNone/>
            </a:pPr>
            <a:r>
              <a:rPr lang="it-IT" dirty="0">
                <a:latin typeface="+mn-lt"/>
              </a:rPr>
              <a:t>Lasciando un profondo desiderio di ritornare in questi luoghi, dove la dimensione umana torna ad essere al centro e si vive il piacere autentico dell’incontro.</a:t>
            </a:r>
          </a:p>
        </p:txBody>
      </p:sp>
    </p:spTree>
    <p:extLst>
      <p:ext uri="{BB962C8B-B14F-4D97-AF65-F5344CB8AC3E}">
        <p14:creationId xmlns:p14="http://schemas.microsoft.com/office/powerpoint/2010/main" val="3762383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F4BA0E-6B7C-6232-C228-0D969EF4D99F}"/>
              </a:ext>
            </a:extLst>
          </p:cNvPr>
          <p:cNvPicPr>
            <a:picLocks noChangeAspect="1"/>
          </p:cNvPicPr>
          <p:nvPr/>
        </p:nvPicPr>
        <p:blipFill>
          <a:blip r:embed="rId2"/>
          <a:stretch>
            <a:fillRect/>
          </a:stretch>
        </p:blipFill>
        <p:spPr>
          <a:xfrm>
            <a:off x="344020" y="2314016"/>
            <a:ext cx="3860427" cy="2573618"/>
          </a:xfrm>
          <a:prstGeom prst="rect">
            <a:avLst/>
          </a:prstGeom>
        </p:spPr>
      </p:pic>
      <p:pic>
        <p:nvPicPr>
          <p:cNvPr id="4" name="Immagine 3">
            <a:extLst>
              <a:ext uri="{FF2B5EF4-FFF2-40B4-BE49-F238E27FC236}">
                <a16:creationId xmlns:a16="http://schemas.microsoft.com/office/drawing/2014/main" id="{81540AF8-EBD9-24E4-7E78-BDCABB6A8E23}"/>
              </a:ext>
            </a:extLst>
          </p:cNvPr>
          <p:cNvPicPr>
            <a:picLocks noChangeAspect="1"/>
          </p:cNvPicPr>
          <p:nvPr/>
        </p:nvPicPr>
        <p:blipFill>
          <a:blip r:embed="rId3"/>
          <a:stretch>
            <a:fillRect/>
          </a:stretch>
        </p:blipFill>
        <p:spPr>
          <a:xfrm>
            <a:off x="5128559" y="178921"/>
            <a:ext cx="3423771" cy="2249907"/>
          </a:xfrm>
          <a:prstGeom prst="rect">
            <a:avLst/>
          </a:prstGeom>
        </p:spPr>
      </p:pic>
      <p:pic>
        <p:nvPicPr>
          <p:cNvPr id="5" name="Immagine 4">
            <a:extLst>
              <a:ext uri="{FF2B5EF4-FFF2-40B4-BE49-F238E27FC236}">
                <a16:creationId xmlns:a16="http://schemas.microsoft.com/office/drawing/2014/main" id="{CF0A79D4-FFFB-7D28-5F4F-181CC846BB0A}"/>
              </a:ext>
            </a:extLst>
          </p:cNvPr>
          <p:cNvPicPr>
            <a:picLocks noChangeAspect="1"/>
          </p:cNvPicPr>
          <p:nvPr/>
        </p:nvPicPr>
        <p:blipFill>
          <a:blip r:embed="rId4"/>
          <a:stretch>
            <a:fillRect/>
          </a:stretch>
        </p:blipFill>
        <p:spPr>
          <a:xfrm>
            <a:off x="5128559" y="2569881"/>
            <a:ext cx="3643241" cy="2428827"/>
          </a:xfrm>
          <a:prstGeom prst="rect">
            <a:avLst/>
          </a:prstGeom>
        </p:spPr>
      </p:pic>
      <p:pic>
        <p:nvPicPr>
          <p:cNvPr id="6" name="Immagine 5">
            <a:extLst>
              <a:ext uri="{FF2B5EF4-FFF2-40B4-BE49-F238E27FC236}">
                <a16:creationId xmlns:a16="http://schemas.microsoft.com/office/drawing/2014/main" id="{22FC8674-D833-E5FD-977F-69A7A21610EA}"/>
              </a:ext>
            </a:extLst>
          </p:cNvPr>
          <p:cNvPicPr>
            <a:picLocks noChangeAspect="1"/>
          </p:cNvPicPr>
          <p:nvPr/>
        </p:nvPicPr>
        <p:blipFill>
          <a:blip r:embed="rId5"/>
          <a:stretch>
            <a:fillRect/>
          </a:stretch>
        </p:blipFill>
        <p:spPr>
          <a:xfrm>
            <a:off x="1332756" y="215034"/>
            <a:ext cx="2854697" cy="1903131"/>
          </a:xfrm>
          <a:prstGeom prst="rect">
            <a:avLst/>
          </a:prstGeom>
        </p:spPr>
      </p:pic>
    </p:spTree>
    <p:extLst>
      <p:ext uri="{BB962C8B-B14F-4D97-AF65-F5344CB8AC3E}">
        <p14:creationId xmlns:p14="http://schemas.microsoft.com/office/powerpoint/2010/main" val="107372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7947B7-FD71-5B76-40BE-379F82CCB730}"/>
              </a:ext>
            </a:extLst>
          </p:cNvPr>
          <p:cNvSpPr>
            <a:spLocks noGrp="1"/>
          </p:cNvSpPr>
          <p:nvPr>
            <p:ph type="title"/>
          </p:nvPr>
        </p:nvSpPr>
        <p:spPr>
          <a:xfrm>
            <a:off x="3081794" y="483882"/>
            <a:ext cx="2808000" cy="755700"/>
          </a:xfrm>
        </p:spPr>
        <p:txBody>
          <a:bodyPr>
            <a:normAutofit/>
          </a:bodyPr>
          <a:lstStyle/>
          <a:p>
            <a:pPr algn="ctr"/>
            <a:r>
              <a:rPr lang="it-IT" dirty="0">
                <a:latin typeface="Britannic Bold" panose="020B0903060703020204" pitchFamily="34" charset="77"/>
              </a:rPr>
              <a:t>Torre di Mordillo</a:t>
            </a:r>
          </a:p>
        </p:txBody>
      </p:sp>
      <p:sp>
        <p:nvSpPr>
          <p:cNvPr id="3" name="Segnaposto testo 2">
            <a:extLst>
              <a:ext uri="{FF2B5EF4-FFF2-40B4-BE49-F238E27FC236}">
                <a16:creationId xmlns:a16="http://schemas.microsoft.com/office/drawing/2014/main" id="{5249A5B0-786E-9CE6-D5D7-E632ED617ECE}"/>
              </a:ext>
            </a:extLst>
          </p:cNvPr>
          <p:cNvSpPr>
            <a:spLocks noGrp="1"/>
          </p:cNvSpPr>
          <p:nvPr>
            <p:ph type="body" idx="1"/>
          </p:nvPr>
        </p:nvSpPr>
        <p:spPr>
          <a:xfrm>
            <a:off x="187742" y="1480218"/>
            <a:ext cx="8768515" cy="3179400"/>
          </a:xfrm>
        </p:spPr>
        <p:txBody>
          <a:bodyPr>
            <a:normAutofit/>
          </a:bodyPr>
          <a:lstStyle/>
          <a:p>
            <a:pPr marL="152400" indent="0">
              <a:buNone/>
            </a:pPr>
            <a:r>
              <a:rPr lang="it-IT" dirty="0">
                <a:latin typeface="+mn-lt"/>
              </a:rPr>
              <a:t>Di pregevole valore storico è la zona archeologica della Necropoli pre-ellenica di Torre Mordillo situata in località </a:t>
            </a:r>
            <a:r>
              <a:rPr lang="it-IT" dirty="0" err="1">
                <a:latin typeface="+mn-lt"/>
              </a:rPr>
              <a:t>Stragolia</a:t>
            </a:r>
            <a:r>
              <a:rPr lang="it-IT" dirty="0">
                <a:latin typeface="+mn-lt"/>
              </a:rPr>
              <a:t> del Comune di Spezzano Albanese, tra i fiumi Esaro e </a:t>
            </a:r>
            <a:r>
              <a:rPr lang="it-IT" dirty="0" err="1">
                <a:latin typeface="+mn-lt"/>
              </a:rPr>
              <a:t>Coscile</a:t>
            </a:r>
            <a:r>
              <a:rPr lang="it-IT" dirty="0">
                <a:latin typeface="+mn-lt"/>
              </a:rPr>
              <a:t>. Il sito è noto sin dall'Ottocento e fu scoperto durante scavi condotti alla ricerca di tracce della civiltà sibarita.</a:t>
            </a:r>
          </a:p>
          <a:p>
            <a:pPr marL="152400" indent="0">
              <a:buNone/>
            </a:pPr>
            <a:r>
              <a:rPr lang="it-IT" dirty="0">
                <a:latin typeface="+mn-lt"/>
              </a:rPr>
              <a:t>Gli scavi, condotti a più riprese sul sito da equipe del Museo Pigorini, della Pennsylvania University e della Sovrintendenza Archeologica della Calabria, hanno rivelato come la zona fosse stata ininterrottamente abitata sin dalla prima età del Bronzo medio (XVI sec. a.C.).</a:t>
            </a:r>
          </a:p>
          <a:p>
            <a:pPr marL="152400" indent="0">
              <a:buNone/>
            </a:pPr>
            <a:r>
              <a:rPr lang="it-IT" dirty="0">
                <a:latin typeface="+mn-lt"/>
              </a:rPr>
              <a:t>La maggior parte dei ritrovamenti sono riferibili ad una monumentale necropoli italica della prima età del Ferro (sec. IX - VII a. C.). Anche in età ellenistica il sito fu un abitato fortificato. I molti reperti del sito sono tuttora conservati nei musei di Sibari, Reggio C., Cosenza, Taranto, Castrovillari e Roma. Sul sito si ergono ancora oggi i resti di una torre difensiva di epoca medievale, risalente al XII secolo, facente parte del sistema difensivo approntato dai Normanni.</a:t>
            </a:r>
          </a:p>
          <a:p>
            <a:pPr marL="152400" indent="0">
              <a:buNone/>
            </a:pPr>
            <a:r>
              <a:rPr lang="it-IT" dirty="0">
                <a:latin typeface="+mn-lt"/>
              </a:rPr>
              <a:t>Nonostante il museo archeologico sia una preziosa risorsa che caratterizza il territorio di Spezzano </a:t>
            </a:r>
            <a:r>
              <a:rPr lang="it-IT" dirty="0" err="1">
                <a:latin typeface="+mn-lt"/>
              </a:rPr>
              <a:t>Albanese,l’azione</a:t>
            </a:r>
            <a:r>
              <a:rPr lang="it-IT" dirty="0">
                <a:latin typeface="+mn-lt"/>
              </a:rPr>
              <a:t> dell’uomo però ha contribuito notevolmente ad aggravare la tutela di essi.</a:t>
            </a:r>
          </a:p>
          <a:p>
            <a:pPr marL="152400" indent="0">
              <a:buNone/>
            </a:pPr>
            <a:r>
              <a:rPr lang="it-IT" dirty="0">
                <a:latin typeface="+mn-lt"/>
              </a:rPr>
              <a:t>Valorizzazione, significa anche coinvolgimento e sensibilizzazione dei </a:t>
            </a:r>
            <a:r>
              <a:rPr lang="it-IT" dirty="0" err="1">
                <a:latin typeface="+mn-lt"/>
              </a:rPr>
              <a:t>cittadini,è</a:t>
            </a:r>
            <a:r>
              <a:rPr lang="it-IT" dirty="0">
                <a:latin typeface="+mn-lt"/>
              </a:rPr>
              <a:t> perciò richiesta una maggiore attenzione da parte degli abitanti del paese che hanno effettuato un abbandono di rifiuti eccessivo causando oltre alla trascuratezza del sito di per </a:t>
            </a:r>
            <a:r>
              <a:rPr lang="it-IT" dirty="0" err="1">
                <a:latin typeface="+mn-lt"/>
              </a:rPr>
              <a:t>sè</a:t>
            </a:r>
            <a:r>
              <a:rPr lang="it-IT" dirty="0">
                <a:latin typeface="+mn-lt"/>
              </a:rPr>
              <a:t> anche un aspetto antiestetico.</a:t>
            </a:r>
          </a:p>
        </p:txBody>
      </p:sp>
      <p:pic>
        <p:nvPicPr>
          <p:cNvPr id="4" name="Immagine 3">
            <a:extLst>
              <a:ext uri="{FF2B5EF4-FFF2-40B4-BE49-F238E27FC236}">
                <a16:creationId xmlns:a16="http://schemas.microsoft.com/office/drawing/2014/main" id="{667DE294-74B8-F69B-FDC0-13540FA268F9}"/>
              </a:ext>
            </a:extLst>
          </p:cNvPr>
          <p:cNvPicPr>
            <a:picLocks noChangeAspect="1"/>
          </p:cNvPicPr>
          <p:nvPr/>
        </p:nvPicPr>
        <p:blipFill>
          <a:blip r:embed="rId2"/>
          <a:stretch>
            <a:fillRect/>
          </a:stretch>
        </p:blipFill>
        <p:spPr>
          <a:xfrm>
            <a:off x="6777909" y="47543"/>
            <a:ext cx="2178348" cy="1445881"/>
          </a:xfrm>
          <a:prstGeom prst="rect">
            <a:avLst/>
          </a:prstGeom>
        </p:spPr>
      </p:pic>
    </p:spTree>
    <p:extLst>
      <p:ext uri="{BB962C8B-B14F-4D97-AF65-F5344CB8AC3E}">
        <p14:creationId xmlns:p14="http://schemas.microsoft.com/office/powerpoint/2010/main" val="872686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81D6CCE-A076-92FD-8760-5DD788268931}"/>
              </a:ext>
            </a:extLst>
          </p:cNvPr>
          <p:cNvSpPr>
            <a:spLocks noGrp="1"/>
          </p:cNvSpPr>
          <p:nvPr>
            <p:ph type="body" idx="1"/>
          </p:nvPr>
        </p:nvSpPr>
        <p:spPr>
          <a:xfrm>
            <a:off x="302273" y="789186"/>
            <a:ext cx="2808000" cy="4181641"/>
          </a:xfrm>
        </p:spPr>
        <p:txBody>
          <a:bodyPr>
            <a:normAutofit/>
          </a:bodyPr>
          <a:lstStyle/>
          <a:p>
            <a:pPr marL="152400" indent="0">
              <a:buNone/>
            </a:pPr>
            <a:r>
              <a:rPr lang="it-IT" sz="900" dirty="0">
                <a:solidFill>
                  <a:schemeClr val="tx1"/>
                </a:solidFill>
                <a:latin typeface="+mn-lt"/>
              </a:rPr>
              <a:t>Negli ultimi anni si è cercato di rendere omaggio non sono al luogo ma anche a tutti quei beni culturali immateriali quali la </a:t>
            </a:r>
            <a:r>
              <a:rPr lang="it-IT" sz="900" dirty="0" err="1">
                <a:solidFill>
                  <a:schemeClr val="tx1"/>
                </a:solidFill>
                <a:latin typeface="+mn-lt"/>
              </a:rPr>
              <a:t>lingua,la</a:t>
            </a:r>
            <a:r>
              <a:rPr lang="it-IT" sz="900" dirty="0">
                <a:solidFill>
                  <a:schemeClr val="tx1"/>
                </a:solidFill>
                <a:latin typeface="+mn-lt"/>
              </a:rPr>
              <a:t> </a:t>
            </a:r>
            <a:r>
              <a:rPr lang="it-IT" sz="900" dirty="0" err="1">
                <a:solidFill>
                  <a:schemeClr val="tx1"/>
                </a:solidFill>
                <a:latin typeface="+mn-lt"/>
              </a:rPr>
              <a:t>musica,la</a:t>
            </a:r>
            <a:r>
              <a:rPr lang="it-IT" sz="900" dirty="0">
                <a:solidFill>
                  <a:schemeClr val="tx1"/>
                </a:solidFill>
                <a:latin typeface="+mn-lt"/>
              </a:rPr>
              <a:t> tradizione in generale…organizzando sia delle serate estive presso il sito a cura della professoressa Dina </a:t>
            </a:r>
            <a:r>
              <a:rPr lang="it-IT" sz="900" dirty="0" err="1">
                <a:solidFill>
                  <a:schemeClr val="tx1"/>
                </a:solidFill>
                <a:latin typeface="+mn-lt"/>
              </a:rPr>
              <a:t>Mortati,che</a:t>
            </a:r>
            <a:r>
              <a:rPr lang="it-IT" sz="900" dirty="0">
                <a:solidFill>
                  <a:schemeClr val="tx1"/>
                </a:solidFill>
                <a:latin typeface="+mn-lt"/>
              </a:rPr>
              <a:t> grazie alla posizione strategica in cui è situato ha illustrato agli spettatori presenti le </a:t>
            </a:r>
            <a:r>
              <a:rPr lang="it-IT" sz="900" dirty="0" err="1">
                <a:solidFill>
                  <a:schemeClr val="tx1"/>
                </a:solidFill>
                <a:latin typeface="+mn-lt"/>
              </a:rPr>
              <a:t>costellazioni,e</a:t>
            </a:r>
            <a:r>
              <a:rPr lang="it-IT" sz="900" dirty="0">
                <a:solidFill>
                  <a:schemeClr val="tx1"/>
                </a:solidFill>
                <a:latin typeface="+mn-lt"/>
              </a:rPr>
              <a:t> grazie a Rosaria </a:t>
            </a:r>
            <a:r>
              <a:rPr lang="it-IT" sz="900" dirty="0" err="1">
                <a:solidFill>
                  <a:schemeClr val="tx1"/>
                </a:solidFill>
                <a:latin typeface="+mn-lt"/>
              </a:rPr>
              <a:t>Buscemi,soprano</a:t>
            </a:r>
            <a:r>
              <a:rPr lang="it-IT" sz="900" dirty="0">
                <a:solidFill>
                  <a:schemeClr val="tx1"/>
                </a:solidFill>
                <a:latin typeface="+mn-lt"/>
              </a:rPr>
              <a:t>, che con la sua voce ha partecipato all’intrattenimento della serata.</a:t>
            </a:r>
          </a:p>
          <a:p>
            <a:pPr marL="152400" indent="0">
              <a:buNone/>
            </a:pPr>
            <a:r>
              <a:rPr lang="it-IT" sz="900" dirty="0">
                <a:solidFill>
                  <a:schemeClr val="tx1"/>
                </a:solidFill>
                <a:latin typeface="+mn-lt"/>
              </a:rPr>
              <a:t>Ma non </a:t>
            </a:r>
            <a:r>
              <a:rPr lang="it-IT" sz="900" dirty="0" err="1">
                <a:solidFill>
                  <a:schemeClr val="tx1"/>
                </a:solidFill>
                <a:latin typeface="+mn-lt"/>
              </a:rPr>
              <a:t>solo,in</a:t>
            </a:r>
            <a:r>
              <a:rPr lang="it-IT" sz="900" dirty="0">
                <a:solidFill>
                  <a:schemeClr val="tx1"/>
                </a:solidFill>
                <a:latin typeface="+mn-lt"/>
              </a:rPr>
              <a:t> questo anno si è ripreso il festeggiamento di San Giuseppe riproponendo la tradizione dei falò. Le vie del paese sono gremite da un continuo via vai di persone che girano a gruppi per i vari falò cantando canti d’amore o i canti tipici della passione del Cristo e dei dolori della Madonna Addolorata. Attorno al fuoco vengono distribuiti bicchieri di vino e piatti di tagliatelle e ceci ma anche altri prodotti tipici della cucina spezzanese.</a:t>
            </a:r>
          </a:p>
        </p:txBody>
      </p:sp>
      <p:pic>
        <p:nvPicPr>
          <p:cNvPr id="5" name="Immagine 4">
            <a:extLst>
              <a:ext uri="{FF2B5EF4-FFF2-40B4-BE49-F238E27FC236}">
                <a16:creationId xmlns:a16="http://schemas.microsoft.com/office/drawing/2014/main" id="{413663B7-641B-E5DF-8E90-495F4571C321}"/>
              </a:ext>
            </a:extLst>
          </p:cNvPr>
          <p:cNvPicPr>
            <a:picLocks noChangeAspect="1"/>
          </p:cNvPicPr>
          <p:nvPr/>
        </p:nvPicPr>
        <p:blipFill>
          <a:blip r:embed="rId2"/>
          <a:stretch>
            <a:fillRect/>
          </a:stretch>
        </p:blipFill>
        <p:spPr>
          <a:xfrm>
            <a:off x="5241214" y="242048"/>
            <a:ext cx="3600513" cy="2022288"/>
          </a:xfrm>
          <a:prstGeom prst="rect">
            <a:avLst/>
          </a:prstGeom>
        </p:spPr>
      </p:pic>
      <p:pic>
        <p:nvPicPr>
          <p:cNvPr id="6" name="Immagine 5">
            <a:extLst>
              <a:ext uri="{FF2B5EF4-FFF2-40B4-BE49-F238E27FC236}">
                <a16:creationId xmlns:a16="http://schemas.microsoft.com/office/drawing/2014/main" id="{AD358422-0FE4-C0DF-6F4A-FE64841459C4}"/>
              </a:ext>
            </a:extLst>
          </p:cNvPr>
          <p:cNvPicPr>
            <a:picLocks noChangeAspect="1"/>
          </p:cNvPicPr>
          <p:nvPr/>
        </p:nvPicPr>
        <p:blipFill>
          <a:blip r:embed="rId3"/>
          <a:stretch>
            <a:fillRect/>
          </a:stretch>
        </p:blipFill>
        <p:spPr>
          <a:xfrm>
            <a:off x="3621104" y="2450726"/>
            <a:ext cx="3201038" cy="2520101"/>
          </a:xfrm>
          <a:prstGeom prst="rect">
            <a:avLst/>
          </a:prstGeom>
        </p:spPr>
      </p:pic>
    </p:spTree>
    <p:extLst>
      <p:ext uri="{BB962C8B-B14F-4D97-AF65-F5344CB8AC3E}">
        <p14:creationId xmlns:p14="http://schemas.microsoft.com/office/powerpoint/2010/main" val="291415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DA2E16-9E54-0FE5-BC88-AD79E24CC6C5}"/>
              </a:ext>
            </a:extLst>
          </p:cNvPr>
          <p:cNvSpPr>
            <a:spLocks noGrp="1"/>
          </p:cNvSpPr>
          <p:nvPr>
            <p:ph type="title"/>
          </p:nvPr>
        </p:nvSpPr>
        <p:spPr>
          <a:xfrm>
            <a:off x="311700" y="286658"/>
            <a:ext cx="8536465" cy="755700"/>
          </a:xfrm>
        </p:spPr>
        <p:txBody>
          <a:bodyPr/>
          <a:lstStyle/>
          <a:p>
            <a:r>
              <a:rPr lang="it-IT" dirty="0">
                <a:latin typeface="Britannic Bold" panose="020B0903060703020204" pitchFamily="34" charset="77"/>
              </a:rPr>
              <a:t>Cassano All’Ionio: le Grotte di Sant’Angelo</a:t>
            </a:r>
          </a:p>
        </p:txBody>
      </p:sp>
      <p:sp>
        <p:nvSpPr>
          <p:cNvPr id="3" name="Segnaposto testo 2">
            <a:extLst>
              <a:ext uri="{FF2B5EF4-FFF2-40B4-BE49-F238E27FC236}">
                <a16:creationId xmlns:a16="http://schemas.microsoft.com/office/drawing/2014/main" id="{4DFAB6F5-7144-BB18-F084-B4C431FC80C1}"/>
              </a:ext>
            </a:extLst>
          </p:cNvPr>
          <p:cNvSpPr>
            <a:spLocks noGrp="1"/>
          </p:cNvSpPr>
          <p:nvPr>
            <p:ph type="body" idx="1"/>
          </p:nvPr>
        </p:nvSpPr>
        <p:spPr>
          <a:xfrm>
            <a:off x="311700" y="2115464"/>
            <a:ext cx="3600424" cy="3179400"/>
          </a:xfrm>
        </p:spPr>
        <p:txBody>
          <a:bodyPr/>
          <a:lstStyle/>
          <a:p>
            <a:pPr marL="152400" indent="0">
              <a:buNone/>
            </a:pPr>
            <a:r>
              <a:rPr lang="it-IT" dirty="0">
                <a:latin typeface="+mj-lt"/>
              </a:rPr>
              <a:t>"Uno spettacolo mozzafiato di colori e forme. Le Grotte di Sant'Angelo di Cassano All’Ionio, ora fruibili in tutta la loro bellezza ai turisti, sono monumenti naturali creati in milioni di anni che custodiscono importanti testimonianze dell'uomo preistorico. Un viaggio nelle viscere della terra assolutamente da fare”. Dorina Bianchi, Sottosegretario di Stato al Ministero dei Beni Culturali e Ambientali e del Turismo.</a:t>
            </a:r>
          </a:p>
        </p:txBody>
      </p:sp>
      <p:pic>
        <p:nvPicPr>
          <p:cNvPr id="4" name="Immagine 3">
            <a:extLst>
              <a:ext uri="{FF2B5EF4-FFF2-40B4-BE49-F238E27FC236}">
                <a16:creationId xmlns:a16="http://schemas.microsoft.com/office/drawing/2014/main" id="{22B6100A-DF7B-B918-292D-541354157F19}"/>
              </a:ext>
            </a:extLst>
          </p:cNvPr>
          <p:cNvPicPr>
            <a:picLocks noChangeAspect="1"/>
          </p:cNvPicPr>
          <p:nvPr/>
        </p:nvPicPr>
        <p:blipFill>
          <a:blip r:embed="rId2"/>
          <a:stretch>
            <a:fillRect/>
          </a:stretch>
        </p:blipFill>
        <p:spPr>
          <a:xfrm>
            <a:off x="4572000" y="1712052"/>
            <a:ext cx="4011575" cy="2256511"/>
          </a:xfrm>
          <a:prstGeom prst="rect">
            <a:avLst/>
          </a:prstGeom>
        </p:spPr>
      </p:pic>
    </p:spTree>
    <p:extLst>
      <p:ext uri="{BB962C8B-B14F-4D97-AF65-F5344CB8AC3E}">
        <p14:creationId xmlns:p14="http://schemas.microsoft.com/office/powerpoint/2010/main" val="1944152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647850" y="450275"/>
            <a:ext cx="7848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IT" dirty="0">
                <a:latin typeface="Britannic Bold" panose="020B0903060703020204" pitchFamily="34" charset="77"/>
              </a:rPr>
              <a:t>Temi trattati </a:t>
            </a:r>
            <a:endParaRPr dirty="0">
              <a:latin typeface="Britannic Bold" panose="020B0903060703020204" pitchFamily="34" charset="77"/>
            </a:endParaRPr>
          </a:p>
        </p:txBody>
      </p:sp>
      <p:grpSp>
        <p:nvGrpSpPr>
          <p:cNvPr id="137" name="Google Shape;137;p17"/>
          <p:cNvGrpSpPr/>
          <p:nvPr/>
        </p:nvGrpSpPr>
        <p:grpSpPr>
          <a:xfrm>
            <a:off x="1277593" y="1829714"/>
            <a:ext cx="339519" cy="316117"/>
            <a:chOff x="2765775" y="2401275"/>
            <a:chExt cx="264650" cy="248500"/>
          </a:xfrm>
        </p:grpSpPr>
        <p:sp>
          <p:nvSpPr>
            <p:cNvPr id="138" name="Google Shape;138;p17"/>
            <p:cNvSpPr/>
            <p:nvPr/>
          </p:nvSpPr>
          <p:spPr>
            <a:xfrm>
              <a:off x="2874500" y="2402650"/>
              <a:ext cx="27600" cy="90225"/>
            </a:xfrm>
            <a:custGeom>
              <a:avLst/>
              <a:gdLst/>
              <a:ahLst/>
              <a:cxnLst/>
              <a:rect l="l" t="t" r="r" b="b"/>
              <a:pathLst>
                <a:path w="1104" h="3609" extrusionOk="0">
                  <a:moveTo>
                    <a:pt x="174" y="1"/>
                  </a:moveTo>
                  <a:cubicBezTo>
                    <a:pt x="56" y="708"/>
                    <a:pt x="0" y="1422"/>
                    <a:pt x="7" y="2137"/>
                  </a:cubicBezTo>
                  <a:cubicBezTo>
                    <a:pt x="7" y="2290"/>
                    <a:pt x="14" y="2435"/>
                    <a:pt x="42" y="2581"/>
                  </a:cubicBezTo>
                  <a:cubicBezTo>
                    <a:pt x="56" y="2713"/>
                    <a:pt x="84" y="2837"/>
                    <a:pt x="111" y="2962"/>
                  </a:cubicBezTo>
                  <a:lnTo>
                    <a:pt x="125" y="3004"/>
                  </a:lnTo>
                  <a:cubicBezTo>
                    <a:pt x="160" y="3108"/>
                    <a:pt x="195" y="3212"/>
                    <a:pt x="236" y="3316"/>
                  </a:cubicBezTo>
                  <a:lnTo>
                    <a:pt x="236" y="3323"/>
                  </a:lnTo>
                  <a:cubicBezTo>
                    <a:pt x="264" y="3399"/>
                    <a:pt x="299" y="3476"/>
                    <a:pt x="333" y="3545"/>
                  </a:cubicBezTo>
                  <a:cubicBezTo>
                    <a:pt x="370" y="3587"/>
                    <a:pt x="422" y="3609"/>
                    <a:pt x="476" y="3609"/>
                  </a:cubicBezTo>
                  <a:cubicBezTo>
                    <a:pt x="484" y="3609"/>
                    <a:pt x="492" y="3608"/>
                    <a:pt x="500" y="3607"/>
                  </a:cubicBezTo>
                  <a:lnTo>
                    <a:pt x="521" y="3607"/>
                  </a:lnTo>
                  <a:cubicBezTo>
                    <a:pt x="555" y="3600"/>
                    <a:pt x="590" y="3594"/>
                    <a:pt x="625" y="3580"/>
                  </a:cubicBezTo>
                  <a:lnTo>
                    <a:pt x="646" y="3573"/>
                  </a:lnTo>
                  <a:cubicBezTo>
                    <a:pt x="666" y="3566"/>
                    <a:pt x="694" y="3559"/>
                    <a:pt x="715" y="3545"/>
                  </a:cubicBezTo>
                  <a:cubicBezTo>
                    <a:pt x="729" y="3545"/>
                    <a:pt x="736" y="3538"/>
                    <a:pt x="743" y="3538"/>
                  </a:cubicBezTo>
                  <a:lnTo>
                    <a:pt x="798" y="3503"/>
                  </a:lnTo>
                  <a:cubicBezTo>
                    <a:pt x="805" y="3503"/>
                    <a:pt x="819" y="3496"/>
                    <a:pt x="826" y="3489"/>
                  </a:cubicBezTo>
                  <a:cubicBezTo>
                    <a:pt x="840" y="3483"/>
                    <a:pt x="861" y="3469"/>
                    <a:pt x="874" y="3455"/>
                  </a:cubicBezTo>
                  <a:cubicBezTo>
                    <a:pt x="881" y="3455"/>
                    <a:pt x="888" y="3448"/>
                    <a:pt x="895" y="3441"/>
                  </a:cubicBezTo>
                  <a:cubicBezTo>
                    <a:pt x="909" y="3427"/>
                    <a:pt x="923" y="3420"/>
                    <a:pt x="937" y="3406"/>
                  </a:cubicBezTo>
                  <a:cubicBezTo>
                    <a:pt x="944" y="3399"/>
                    <a:pt x="951" y="3385"/>
                    <a:pt x="958" y="3378"/>
                  </a:cubicBezTo>
                  <a:cubicBezTo>
                    <a:pt x="965" y="3372"/>
                    <a:pt x="978" y="3358"/>
                    <a:pt x="985" y="3344"/>
                  </a:cubicBezTo>
                  <a:cubicBezTo>
                    <a:pt x="992" y="3337"/>
                    <a:pt x="999" y="3323"/>
                    <a:pt x="1006" y="3316"/>
                  </a:cubicBezTo>
                  <a:cubicBezTo>
                    <a:pt x="1013" y="3302"/>
                    <a:pt x="1027" y="3288"/>
                    <a:pt x="1034" y="3274"/>
                  </a:cubicBezTo>
                  <a:lnTo>
                    <a:pt x="1048" y="3240"/>
                  </a:lnTo>
                  <a:cubicBezTo>
                    <a:pt x="1055" y="3226"/>
                    <a:pt x="1062" y="3212"/>
                    <a:pt x="1069" y="3198"/>
                  </a:cubicBezTo>
                  <a:cubicBezTo>
                    <a:pt x="1076" y="3163"/>
                    <a:pt x="1082" y="3136"/>
                    <a:pt x="1089" y="3101"/>
                  </a:cubicBezTo>
                  <a:cubicBezTo>
                    <a:pt x="1089" y="3087"/>
                    <a:pt x="1096" y="3073"/>
                    <a:pt x="1103" y="3059"/>
                  </a:cubicBezTo>
                  <a:cubicBezTo>
                    <a:pt x="1103" y="3039"/>
                    <a:pt x="1103" y="3011"/>
                    <a:pt x="1103" y="2983"/>
                  </a:cubicBezTo>
                  <a:lnTo>
                    <a:pt x="1103" y="2921"/>
                  </a:lnTo>
                  <a:lnTo>
                    <a:pt x="1096" y="2914"/>
                  </a:lnTo>
                  <a:lnTo>
                    <a:pt x="1096" y="2907"/>
                  </a:lnTo>
                  <a:cubicBezTo>
                    <a:pt x="1076" y="2810"/>
                    <a:pt x="1041" y="2720"/>
                    <a:pt x="985" y="2636"/>
                  </a:cubicBezTo>
                  <a:cubicBezTo>
                    <a:pt x="978" y="2629"/>
                    <a:pt x="972" y="2616"/>
                    <a:pt x="965" y="2609"/>
                  </a:cubicBezTo>
                  <a:cubicBezTo>
                    <a:pt x="951" y="2588"/>
                    <a:pt x="937" y="2567"/>
                    <a:pt x="923" y="2539"/>
                  </a:cubicBezTo>
                  <a:cubicBezTo>
                    <a:pt x="923" y="2532"/>
                    <a:pt x="916" y="2518"/>
                    <a:pt x="909" y="2511"/>
                  </a:cubicBezTo>
                  <a:cubicBezTo>
                    <a:pt x="902" y="2498"/>
                    <a:pt x="881" y="2470"/>
                    <a:pt x="874" y="2442"/>
                  </a:cubicBezTo>
                  <a:lnTo>
                    <a:pt x="874" y="2435"/>
                  </a:lnTo>
                  <a:cubicBezTo>
                    <a:pt x="583" y="1859"/>
                    <a:pt x="326" y="770"/>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2803925" y="2474275"/>
              <a:ext cx="103900" cy="175500"/>
            </a:xfrm>
            <a:custGeom>
              <a:avLst/>
              <a:gdLst/>
              <a:ahLst/>
              <a:cxnLst/>
              <a:rect l="l" t="t" r="r" b="b"/>
              <a:pathLst>
                <a:path w="4156" h="7020" extrusionOk="0">
                  <a:moveTo>
                    <a:pt x="2525" y="0"/>
                  </a:moveTo>
                  <a:cubicBezTo>
                    <a:pt x="2449" y="28"/>
                    <a:pt x="2380" y="63"/>
                    <a:pt x="2310" y="90"/>
                  </a:cubicBezTo>
                  <a:cubicBezTo>
                    <a:pt x="2282" y="104"/>
                    <a:pt x="2262" y="111"/>
                    <a:pt x="2234" y="125"/>
                  </a:cubicBezTo>
                  <a:cubicBezTo>
                    <a:pt x="2192" y="146"/>
                    <a:pt x="2151" y="167"/>
                    <a:pt x="2109" y="187"/>
                  </a:cubicBezTo>
                  <a:cubicBezTo>
                    <a:pt x="2060" y="215"/>
                    <a:pt x="2012" y="236"/>
                    <a:pt x="1963" y="264"/>
                  </a:cubicBezTo>
                  <a:cubicBezTo>
                    <a:pt x="1943" y="278"/>
                    <a:pt x="1929" y="292"/>
                    <a:pt x="1908" y="298"/>
                  </a:cubicBezTo>
                  <a:cubicBezTo>
                    <a:pt x="1838" y="340"/>
                    <a:pt x="1776" y="382"/>
                    <a:pt x="1714" y="423"/>
                  </a:cubicBezTo>
                  <a:lnTo>
                    <a:pt x="1707" y="423"/>
                  </a:lnTo>
                  <a:cubicBezTo>
                    <a:pt x="895" y="978"/>
                    <a:pt x="368" y="1811"/>
                    <a:pt x="132" y="2913"/>
                  </a:cubicBezTo>
                  <a:cubicBezTo>
                    <a:pt x="132" y="2941"/>
                    <a:pt x="125" y="2976"/>
                    <a:pt x="118" y="3004"/>
                  </a:cubicBezTo>
                  <a:cubicBezTo>
                    <a:pt x="104" y="3087"/>
                    <a:pt x="84" y="3170"/>
                    <a:pt x="77" y="3253"/>
                  </a:cubicBezTo>
                  <a:cubicBezTo>
                    <a:pt x="63" y="3302"/>
                    <a:pt x="63" y="3350"/>
                    <a:pt x="56" y="3399"/>
                  </a:cubicBezTo>
                  <a:cubicBezTo>
                    <a:pt x="42" y="3468"/>
                    <a:pt x="35" y="3538"/>
                    <a:pt x="28" y="3607"/>
                  </a:cubicBezTo>
                  <a:cubicBezTo>
                    <a:pt x="14" y="3732"/>
                    <a:pt x="7" y="3857"/>
                    <a:pt x="0" y="3982"/>
                  </a:cubicBezTo>
                  <a:cubicBezTo>
                    <a:pt x="0" y="4037"/>
                    <a:pt x="21" y="4086"/>
                    <a:pt x="56" y="4120"/>
                  </a:cubicBezTo>
                  <a:cubicBezTo>
                    <a:pt x="77" y="4141"/>
                    <a:pt x="98" y="4162"/>
                    <a:pt x="125" y="4169"/>
                  </a:cubicBezTo>
                  <a:lnTo>
                    <a:pt x="146" y="4169"/>
                  </a:lnTo>
                  <a:cubicBezTo>
                    <a:pt x="160" y="4176"/>
                    <a:pt x="174" y="4176"/>
                    <a:pt x="195" y="4176"/>
                  </a:cubicBezTo>
                  <a:cubicBezTo>
                    <a:pt x="652" y="4176"/>
                    <a:pt x="1103" y="4127"/>
                    <a:pt x="1554" y="4051"/>
                  </a:cubicBezTo>
                  <a:cubicBezTo>
                    <a:pt x="1603" y="4040"/>
                    <a:pt x="1652" y="4035"/>
                    <a:pt x="1702" y="4035"/>
                  </a:cubicBezTo>
                  <a:cubicBezTo>
                    <a:pt x="1870" y="4035"/>
                    <a:pt x="2037" y="4096"/>
                    <a:pt x="2171" y="4204"/>
                  </a:cubicBezTo>
                  <a:cubicBezTo>
                    <a:pt x="2345" y="4349"/>
                    <a:pt x="2449" y="4564"/>
                    <a:pt x="2449" y="4793"/>
                  </a:cubicBezTo>
                  <a:lnTo>
                    <a:pt x="2449" y="7020"/>
                  </a:lnTo>
                  <a:lnTo>
                    <a:pt x="4148" y="7020"/>
                  </a:lnTo>
                  <a:lnTo>
                    <a:pt x="4148" y="2636"/>
                  </a:lnTo>
                  <a:cubicBezTo>
                    <a:pt x="4155" y="2400"/>
                    <a:pt x="4037" y="2171"/>
                    <a:pt x="3850" y="2033"/>
                  </a:cubicBezTo>
                  <a:cubicBezTo>
                    <a:pt x="3427" y="1727"/>
                    <a:pt x="3087" y="1339"/>
                    <a:pt x="2844" y="888"/>
                  </a:cubicBezTo>
                  <a:cubicBezTo>
                    <a:pt x="2823" y="867"/>
                    <a:pt x="2810" y="839"/>
                    <a:pt x="2803" y="819"/>
                  </a:cubicBezTo>
                  <a:cubicBezTo>
                    <a:pt x="2768" y="756"/>
                    <a:pt x="2740" y="694"/>
                    <a:pt x="2712" y="631"/>
                  </a:cubicBezTo>
                  <a:cubicBezTo>
                    <a:pt x="2706" y="618"/>
                    <a:pt x="2706" y="604"/>
                    <a:pt x="2699" y="597"/>
                  </a:cubicBezTo>
                  <a:cubicBezTo>
                    <a:pt x="2678" y="541"/>
                    <a:pt x="2657" y="486"/>
                    <a:pt x="2636" y="430"/>
                  </a:cubicBezTo>
                  <a:lnTo>
                    <a:pt x="2622" y="396"/>
                  </a:lnTo>
                  <a:cubicBezTo>
                    <a:pt x="2608" y="340"/>
                    <a:pt x="2588" y="285"/>
                    <a:pt x="2574" y="222"/>
                  </a:cubicBezTo>
                  <a:cubicBezTo>
                    <a:pt x="2574" y="215"/>
                    <a:pt x="2574" y="208"/>
                    <a:pt x="2567" y="194"/>
                  </a:cubicBezTo>
                  <a:cubicBezTo>
                    <a:pt x="2546" y="132"/>
                    <a:pt x="2532" y="70"/>
                    <a:pt x="2525" y="14"/>
                  </a:cubicBezTo>
                  <a:cubicBezTo>
                    <a:pt x="2525" y="7"/>
                    <a:pt x="2525" y="0"/>
                    <a:pt x="2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2765775" y="2584625"/>
              <a:ext cx="89850" cy="65150"/>
            </a:xfrm>
            <a:custGeom>
              <a:avLst/>
              <a:gdLst/>
              <a:ahLst/>
              <a:cxnLst/>
              <a:rect l="l" t="t" r="r" b="b"/>
              <a:pathLst>
                <a:path w="3594" h="2606" extrusionOk="0">
                  <a:moveTo>
                    <a:pt x="3231" y="1"/>
                  </a:moveTo>
                  <a:cubicBezTo>
                    <a:pt x="3203" y="1"/>
                    <a:pt x="3176" y="4"/>
                    <a:pt x="3149" y="11"/>
                  </a:cubicBezTo>
                  <a:cubicBezTo>
                    <a:pt x="2678" y="95"/>
                    <a:pt x="2206" y="136"/>
                    <a:pt x="1728" y="143"/>
                  </a:cubicBezTo>
                  <a:cubicBezTo>
                    <a:pt x="1686" y="143"/>
                    <a:pt x="1644" y="136"/>
                    <a:pt x="1603" y="129"/>
                  </a:cubicBezTo>
                  <a:lnTo>
                    <a:pt x="1429" y="136"/>
                  </a:lnTo>
                  <a:cubicBezTo>
                    <a:pt x="1006" y="171"/>
                    <a:pt x="590" y="275"/>
                    <a:pt x="202" y="462"/>
                  </a:cubicBezTo>
                  <a:cubicBezTo>
                    <a:pt x="77" y="525"/>
                    <a:pt x="0" y="650"/>
                    <a:pt x="0" y="788"/>
                  </a:cubicBezTo>
                  <a:lnTo>
                    <a:pt x="0" y="2231"/>
                  </a:lnTo>
                  <a:cubicBezTo>
                    <a:pt x="0" y="2439"/>
                    <a:pt x="174" y="2606"/>
                    <a:pt x="382" y="2606"/>
                  </a:cubicBezTo>
                  <a:lnTo>
                    <a:pt x="3593" y="2606"/>
                  </a:lnTo>
                  <a:lnTo>
                    <a:pt x="3593" y="379"/>
                  </a:lnTo>
                  <a:cubicBezTo>
                    <a:pt x="3593" y="268"/>
                    <a:pt x="3545" y="157"/>
                    <a:pt x="3455" y="88"/>
                  </a:cubicBezTo>
                  <a:cubicBezTo>
                    <a:pt x="3393" y="31"/>
                    <a:pt x="3311" y="1"/>
                    <a:pt x="3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2907625" y="2401275"/>
              <a:ext cx="15625" cy="54975"/>
            </a:xfrm>
            <a:custGeom>
              <a:avLst/>
              <a:gdLst/>
              <a:ahLst/>
              <a:cxnLst/>
              <a:rect l="l" t="t" r="r" b="b"/>
              <a:pathLst>
                <a:path w="625" h="2199" extrusionOk="0">
                  <a:moveTo>
                    <a:pt x="243" y="0"/>
                  </a:moveTo>
                  <a:cubicBezTo>
                    <a:pt x="83" y="721"/>
                    <a:pt x="0" y="1457"/>
                    <a:pt x="7" y="2199"/>
                  </a:cubicBezTo>
                  <a:cubicBezTo>
                    <a:pt x="77" y="2199"/>
                    <a:pt x="139" y="2192"/>
                    <a:pt x="208" y="2192"/>
                  </a:cubicBezTo>
                  <a:lnTo>
                    <a:pt x="625" y="2192"/>
                  </a:lnTo>
                  <a:cubicBezTo>
                    <a:pt x="500" y="1651"/>
                    <a:pt x="326" y="784"/>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2916975" y="2584900"/>
              <a:ext cx="56225" cy="31775"/>
            </a:xfrm>
            <a:custGeom>
              <a:avLst/>
              <a:gdLst/>
              <a:ahLst/>
              <a:cxnLst/>
              <a:rect l="l" t="t" r="r" b="b"/>
              <a:pathLst>
                <a:path w="2249" h="1271" extrusionOk="0">
                  <a:moveTo>
                    <a:pt x="1770" y="0"/>
                  </a:moveTo>
                  <a:cubicBezTo>
                    <a:pt x="1364" y="563"/>
                    <a:pt x="715" y="895"/>
                    <a:pt x="22" y="895"/>
                  </a:cubicBezTo>
                  <a:cubicBezTo>
                    <a:pt x="15" y="895"/>
                    <a:pt x="8" y="895"/>
                    <a:pt x="1" y="895"/>
                  </a:cubicBezTo>
                  <a:lnTo>
                    <a:pt x="1" y="1270"/>
                  </a:lnTo>
                  <a:cubicBezTo>
                    <a:pt x="21" y="1270"/>
                    <a:pt x="40" y="1270"/>
                    <a:pt x="60" y="1270"/>
                  </a:cubicBezTo>
                  <a:cubicBezTo>
                    <a:pt x="947" y="1270"/>
                    <a:pt x="1773" y="816"/>
                    <a:pt x="2248" y="70"/>
                  </a:cubicBezTo>
                  <a:cubicBezTo>
                    <a:pt x="2082" y="49"/>
                    <a:pt x="1922" y="28"/>
                    <a:pt x="1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2917150" y="2538250"/>
              <a:ext cx="34025" cy="59500"/>
            </a:xfrm>
            <a:custGeom>
              <a:avLst/>
              <a:gdLst/>
              <a:ahLst/>
              <a:cxnLst/>
              <a:rect l="l" t="t" r="r" b="b"/>
              <a:pathLst>
                <a:path w="1361" h="2380" extrusionOk="0">
                  <a:moveTo>
                    <a:pt x="389" y="1"/>
                  </a:moveTo>
                  <a:lnTo>
                    <a:pt x="375" y="8"/>
                  </a:lnTo>
                  <a:cubicBezTo>
                    <a:pt x="354" y="28"/>
                    <a:pt x="327" y="56"/>
                    <a:pt x="306" y="77"/>
                  </a:cubicBezTo>
                  <a:cubicBezTo>
                    <a:pt x="292" y="91"/>
                    <a:pt x="278" y="112"/>
                    <a:pt x="264" y="126"/>
                  </a:cubicBezTo>
                  <a:cubicBezTo>
                    <a:pt x="250" y="139"/>
                    <a:pt x="244" y="146"/>
                    <a:pt x="237" y="160"/>
                  </a:cubicBezTo>
                  <a:cubicBezTo>
                    <a:pt x="223" y="174"/>
                    <a:pt x="209" y="195"/>
                    <a:pt x="195" y="216"/>
                  </a:cubicBezTo>
                  <a:lnTo>
                    <a:pt x="188" y="223"/>
                  </a:lnTo>
                  <a:cubicBezTo>
                    <a:pt x="160" y="271"/>
                    <a:pt x="133" y="320"/>
                    <a:pt x="112" y="368"/>
                  </a:cubicBezTo>
                  <a:cubicBezTo>
                    <a:pt x="112" y="375"/>
                    <a:pt x="105" y="389"/>
                    <a:pt x="105" y="396"/>
                  </a:cubicBezTo>
                  <a:cubicBezTo>
                    <a:pt x="91" y="417"/>
                    <a:pt x="84" y="445"/>
                    <a:pt x="77" y="472"/>
                  </a:cubicBezTo>
                  <a:cubicBezTo>
                    <a:pt x="77" y="479"/>
                    <a:pt x="70" y="493"/>
                    <a:pt x="63" y="507"/>
                  </a:cubicBezTo>
                  <a:cubicBezTo>
                    <a:pt x="56" y="542"/>
                    <a:pt x="42" y="583"/>
                    <a:pt x="35" y="618"/>
                  </a:cubicBezTo>
                  <a:cubicBezTo>
                    <a:pt x="28" y="660"/>
                    <a:pt x="28" y="673"/>
                    <a:pt x="22" y="694"/>
                  </a:cubicBezTo>
                  <a:cubicBezTo>
                    <a:pt x="22" y="722"/>
                    <a:pt x="15" y="736"/>
                    <a:pt x="15" y="757"/>
                  </a:cubicBezTo>
                  <a:cubicBezTo>
                    <a:pt x="15" y="778"/>
                    <a:pt x="8" y="819"/>
                    <a:pt x="8" y="847"/>
                  </a:cubicBezTo>
                  <a:cubicBezTo>
                    <a:pt x="1" y="875"/>
                    <a:pt x="8" y="882"/>
                    <a:pt x="8" y="902"/>
                  </a:cubicBezTo>
                  <a:lnTo>
                    <a:pt x="8" y="1055"/>
                  </a:lnTo>
                  <a:lnTo>
                    <a:pt x="8" y="2380"/>
                  </a:lnTo>
                  <a:cubicBezTo>
                    <a:pt x="15" y="2380"/>
                    <a:pt x="23" y="2380"/>
                    <a:pt x="31" y="2380"/>
                  </a:cubicBezTo>
                  <a:cubicBezTo>
                    <a:pt x="536" y="2380"/>
                    <a:pt x="1026" y="2159"/>
                    <a:pt x="1360" y="1769"/>
                  </a:cubicBezTo>
                  <a:cubicBezTo>
                    <a:pt x="701" y="1596"/>
                    <a:pt x="195" y="1270"/>
                    <a:pt x="195" y="673"/>
                  </a:cubicBezTo>
                  <a:cubicBezTo>
                    <a:pt x="209" y="438"/>
                    <a:pt x="271" y="209"/>
                    <a:pt x="3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2917150" y="2587500"/>
              <a:ext cx="113275" cy="62275"/>
            </a:xfrm>
            <a:custGeom>
              <a:avLst/>
              <a:gdLst/>
              <a:ahLst/>
              <a:cxnLst/>
              <a:rect l="l" t="t" r="r" b="b"/>
              <a:pathLst>
                <a:path w="4531" h="2491" extrusionOk="0">
                  <a:moveTo>
                    <a:pt x="2650" y="1"/>
                  </a:moveTo>
                  <a:cubicBezTo>
                    <a:pt x="2139" y="955"/>
                    <a:pt x="1138" y="1548"/>
                    <a:pt x="57" y="1548"/>
                  </a:cubicBezTo>
                  <a:cubicBezTo>
                    <a:pt x="38" y="1548"/>
                    <a:pt x="19" y="1548"/>
                    <a:pt x="1" y="1547"/>
                  </a:cubicBezTo>
                  <a:lnTo>
                    <a:pt x="1" y="2491"/>
                  </a:lnTo>
                  <a:lnTo>
                    <a:pt x="4156" y="2491"/>
                  </a:lnTo>
                  <a:cubicBezTo>
                    <a:pt x="4260" y="2491"/>
                    <a:pt x="4357" y="2449"/>
                    <a:pt x="4426" y="2380"/>
                  </a:cubicBezTo>
                  <a:lnTo>
                    <a:pt x="4419" y="2380"/>
                  </a:lnTo>
                  <a:cubicBezTo>
                    <a:pt x="4495" y="2310"/>
                    <a:pt x="4530" y="2213"/>
                    <a:pt x="4530" y="2109"/>
                  </a:cubicBezTo>
                  <a:lnTo>
                    <a:pt x="4530" y="673"/>
                  </a:lnTo>
                  <a:cubicBezTo>
                    <a:pt x="4530" y="535"/>
                    <a:pt x="4454" y="410"/>
                    <a:pt x="4336" y="347"/>
                  </a:cubicBezTo>
                  <a:cubicBezTo>
                    <a:pt x="3954" y="160"/>
                    <a:pt x="3538" y="49"/>
                    <a:pt x="3122" y="21"/>
                  </a:cubicBezTo>
                  <a:cubicBezTo>
                    <a:pt x="2969" y="14"/>
                    <a:pt x="2810" y="7"/>
                    <a:pt x="2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2889750" y="2465425"/>
              <a:ext cx="135625" cy="69550"/>
            </a:xfrm>
            <a:custGeom>
              <a:avLst/>
              <a:gdLst/>
              <a:ahLst/>
              <a:cxnLst/>
              <a:rect l="l" t="t" r="r" b="b"/>
              <a:pathLst>
                <a:path w="5425" h="2782" extrusionOk="0">
                  <a:moveTo>
                    <a:pt x="2070" y="756"/>
                  </a:moveTo>
                  <a:cubicBezTo>
                    <a:pt x="2316" y="756"/>
                    <a:pt x="2554" y="839"/>
                    <a:pt x="2741" y="1006"/>
                  </a:cubicBezTo>
                  <a:cubicBezTo>
                    <a:pt x="2850" y="1143"/>
                    <a:pt x="2735" y="1310"/>
                    <a:pt x="2593" y="1310"/>
                  </a:cubicBezTo>
                  <a:cubicBezTo>
                    <a:pt x="2555" y="1310"/>
                    <a:pt x="2515" y="1298"/>
                    <a:pt x="2477" y="1270"/>
                  </a:cubicBezTo>
                  <a:cubicBezTo>
                    <a:pt x="2367" y="1185"/>
                    <a:pt x="2226" y="1137"/>
                    <a:pt x="2077" y="1137"/>
                  </a:cubicBezTo>
                  <a:cubicBezTo>
                    <a:pt x="2067" y="1137"/>
                    <a:pt x="2057" y="1138"/>
                    <a:pt x="2047" y="1138"/>
                  </a:cubicBezTo>
                  <a:cubicBezTo>
                    <a:pt x="1922" y="1152"/>
                    <a:pt x="1797" y="1193"/>
                    <a:pt x="1693" y="1270"/>
                  </a:cubicBezTo>
                  <a:cubicBezTo>
                    <a:pt x="1464" y="1429"/>
                    <a:pt x="1194" y="1513"/>
                    <a:pt x="916" y="1513"/>
                  </a:cubicBezTo>
                  <a:cubicBezTo>
                    <a:pt x="660" y="1513"/>
                    <a:pt x="660" y="1138"/>
                    <a:pt x="916" y="1138"/>
                  </a:cubicBezTo>
                  <a:lnTo>
                    <a:pt x="903" y="1138"/>
                  </a:lnTo>
                  <a:cubicBezTo>
                    <a:pt x="1118" y="1131"/>
                    <a:pt x="1326" y="1069"/>
                    <a:pt x="1499" y="944"/>
                  </a:cubicBezTo>
                  <a:cubicBezTo>
                    <a:pt x="1659" y="833"/>
                    <a:pt x="1846" y="770"/>
                    <a:pt x="2040" y="757"/>
                  </a:cubicBezTo>
                  <a:cubicBezTo>
                    <a:pt x="2050" y="756"/>
                    <a:pt x="2060" y="756"/>
                    <a:pt x="2070" y="756"/>
                  </a:cubicBezTo>
                  <a:close/>
                  <a:moveTo>
                    <a:pt x="1090" y="0"/>
                  </a:moveTo>
                  <a:cubicBezTo>
                    <a:pt x="1007" y="0"/>
                    <a:pt x="896" y="0"/>
                    <a:pt x="798" y="14"/>
                  </a:cubicBezTo>
                  <a:lnTo>
                    <a:pt x="743" y="14"/>
                  </a:lnTo>
                  <a:cubicBezTo>
                    <a:pt x="785" y="84"/>
                    <a:pt x="812" y="160"/>
                    <a:pt x="833" y="236"/>
                  </a:cubicBezTo>
                  <a:lnTo>
                    <a:pt x="833" y="250"/>
                  </a:lnTo>
                  <a:cubicBezTo>
                    <a:pt x="840" y="285"/>
                    <a:pt x="847" y="313"/>
                    <a:pt x="854" y="340"/>
                  </a:cubicBezTo>
                  <a:cubicBezTo>
                    <a:pt x="854" y="354"/>
                    <a:pt x="854" y="368"/>
                    <a:pt x="861" y="382"/>
                  </a:cubicBezTo>
                  <a:cubicBezTo>
                    <a:pt x="861" y="396"/>
                    <a:pt x="861" y="424"/>
                    <a:pt x="861" y="444"/>
                  </a:cubicBezTo>
                  <a:lnTo>
                    <a:pt x="861" y="500"/>
                  </a:lnTo>
                  <a:lnTo>
                    <a:pt x="861" y="541"/>
                  </a:lnTo>
                  <a:cubicBezTo>
                    <a:pt x="861" y="555"/>
                    <a:pt x="861" y="590"/>
                    <a:pt x="854" y="611"/>
                  </a:cubicBezTo>
                  <a:cubicBezTo>
                    <a:pt x="847" y="632"/>
                    <a:pt x="854" y="639"/>
                    <a:pt x="847" y="652"/>
                  </a:cubicBezTo>
                  <a:cubicBezTo>
                    <a:pt x="840" y="666"/>
                    <a:pt x="840" y="694"/>
                    <a:pt x="833" y="715"/>
                  </a:cubicBezTo>
                  <a:cubicBezTo>
                    <a:pt x="826" y="736"/>
                    <a:pt x="819" y="750"/>
                    <a:pt x="819" y="763"/>
                  </a:cubicBezTo>
                  <a:cubicBezTo>
                    <a:pt x="812" y="784"/>
                    <a:pt x="805" y="791"/>
                    <a:pt x="805" y="805"/>
                  </a:cubicBezTo>
                  <a:cubicBezTo>
                    <a:pt x="805" y="812"/>
                    <a:pt x="805" y="812"/>
                    <a:pt x="805" y="812"/>
                  </a:cubicBezTo>
                  <a:lnTo>
                    <a:pt x="805" y="826"/>
                  </a:lnTo>
                  <a:cubicBezTo>
                    <a:pt x="798" y="847"/>
                    <a:pt x="785" y="861"/>
                    <a:pt x="778" y="881"/>
                  </a:cubicBezTo>
                  <a:cubicBezTo>
                    <a:pt x="771" y="895"/>
                    <a:pt x="757" y="916"/>
                    <a:pt x="750" y="937"/>
                  </a:cubicBezTo>
                  <a:cubicBezTo>
                    <a:pt x="743" y="958"/>
                    <a:pt x="729" y="972"/>
                    <a:pt x="715" y="992"/>
                  </a:cubicBezTo>
                  <a:cubicBezTo>
                    <a:pt x="701" y="1006"/>
                    <a:pt x="694" y="1027"/>
                    <a:pt x="681" y="1048"/>
                  </a:cubicBezTo>
                  <a:cubicBezTo>
                    <a:pt x="667" y="1062"/>
                    <a:pt x="653" y="1076"/>
                    <a:pt x="639" y="1096"/>
                  </a:cubicBezTo>
                  <a:lnTo>
                    <a:pt x="646" y="1096"/>
                  </a:lnTo>
                  <a:cubicBezTo>
                    <a:pt x="632" y="1117"/>
                    <a:pt x="618" y="1131"/>
                    <a:pt x="604" y="1152"/>
                  </a:cubicBezTo>
                  <a:cubicBezTo>
                    <a:pt x="590" y="1166"/>
                    <a:pt x="577" y="1180"/>
                    <a:pt x="556" y="1193"/>
                  </a:cubicBezTo>
                  <a:cubicBezTo>
                    <a:pt x="542" y="1207"/>
                    <a:pt x="528" y="1221"/>
                    <a:pt x="507" y="1235"/>
                  </a:cubicBezTo>
                  <a:cubicBezTo>
                    <a:pt x="493" y="1249"/>
                    <a:pt x="472" y="1263"/>
                    <a:pt x="452" y="1277"/>
                  </a:cubicBezTo>
                  <a:cubicBezTo>
                    <a:pt x="431" y="1291"/>
                    <a:pt x="417" y="1298"/>
                    <a:pt x="403" y="1311"/>
                  </a:cubicBezTo>
                  <a:cubicBezTo>
                    <a:pt x="382" y="1318"/>
                    <a:pt x="355" y="1332"/>
                    <a:pt x="334" y="1346"/>
                  </a:cubicBezTo>
                  <a:cubicBezTo>
                    <a:pt x="306" y="1360"/>
                    <a:pt x="299" y="1367"/>
                    <a:pt x="278" y="1374"/>
                  </a:cubicBezTo>
                  <a:cubicBezTo>
                    <a:pt x="244" y="1388"/>
                    <a:pt x="209" y="1402"/>
                    <a:pt x="167" y="1415"/>
                  </a:cubicBezTo>
                  <a:lnTo>
                    <a:pt x="146" y="1429"/>
                  </a:lnTo>
                  <a:cubicBezTo>
                    <a:pt x="98" y="1443"/>
                    <a:pt x="49" y="1457"/>
                    <a:pt x="1" y="1464"/>
                  </a:cubicBezTo>
                  <a:cubicBezTo>
                    <a:pt x="181" y="1700"/>
                    <a:pt x="396" y="1908"/>
                    <a:pt x="632" y="2081"/>
                  </a:cubicBezTo>
                  <a:cubicBezTo>
                    <a:pt x="868" y="2248"/>
                    <a:pt x="1020" y="2497"/>
                    <a:pt x="1076" y="2782"/>
                  </a:cubicBezTo>
                  <a:cubicBezTo>
                    <a:pt x="1367" y="2477"/>
                    <a:pt x="1763" y="2282"/>
                    <a:pt x="2186" y="2227"/>
                  </a:cubicBezTo>
                  <a:lnTo>
                    <a:pt x="2193" y="2227"/>
                  </a:lnTo>
                  <a:cubicBezTo>
                    <a:pt x="2886" y="2081"/>
                    <a:pt x="3795" y="2081"/>
                    <a:pt x="4884" y="2081"/>
                  </a:cubicBezTo>
                  <a:cubicBezTo>
                    <a:pt x="4939" y="2081"/>
                    <a:pt x="4995" y="2061"/>
                    <a:pt x="5030" y="2012"/>
                  </a:cubicBezTo>
                  <a:lnTo>
                    <a:pt x="5362" y="1610"/>
                  </a:lnTo>
                  <a:cubicBezTo>
                    <a:pt x="5411" y="1561"/>
                    <a:pt x="5425" y="1485"/>
                    <a:pt x="5390" y="1415"/>
                  </a:cubicBezTo>
                  <a:cubicBezTo>
                    <a:pt x="5362" y="1353"/>
                    <a:pt x="5300" y="1304"/>
                    <a:pt x="5231" y="1304"/>
                  </a:cubicBezTo>
                  <a:cubicBezTo>
                    <a:pt x="3684" y="1207"/>
                    <a:pt x="3060" y="805"/>
                    <a:pt x="2560" y="479"/>
                  </a:cubicBezTo>
                  <a:cubicBezTo>
                    <a:pt x="2241" y="236"/>
                    <a:pt x="1874" y="84"/>
                    <a:pt x="1478" y="28"/>
                  </a:cubicBezTo>
                  <a:cubicBezTo>
                    <a:pt x="1430" y="21"/>
                    <a:pt x="1381" y="14"/>
                    <a:pt x="1333" y="14"/>
                  </a:cubicBezTo>
                  <a:cubicBezTo>
                    <a:pt x="1256" y="7"/>
                    <a:pt x="1180" y="0"/>
                    <a:pt x="1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17"/>
          <p:cNvGrpSpPr/>
          <p:nvPr/>
        </p:nvGrpSpPr>
        <p:grpSpPr>
          <a:xfrm>
            <a:off x="7585087" y="1831006"/>
            <a:ext cx="223137" cy="316108"/>
            <a:chOff x="5444875" y="3103725"/>
            <a:chExt cx="220775" cy="306425"/>
          </a:xfrm>
        </p:grpSpPr>
        <p:sp>
          <p:nvSpPr>
            <p:cNvPr id="147" name="Google Shape;147;p17"/>
            <p:cNvSpPr/>
            <p:nvPr/>
          </p:nvSpPr>
          <p:spPr>
            <a:xfrm>
              <a:off x="5471400" y="3103725"/>
              <a:ext cx="130250" cy="167025"/>
            </a:xfrm>
            <a:custGeom>
              <a:avLst/>
              <a:gdLst/>
              <a:ahLst/>
              <a:cxnLst/>
              <a:rect l="l" t="t" r="r" b="b"/>
              <a:pathLst>
                <a:path w="5210" h="6681" extrusionOk="0">
                  <a:moveTo>
                    <a:pt x="2109" y="1"/>
                  </a:moveTo>
                  <a:cubicBezTo>
                    <a:pt x="1055" y="1"/>
                    <a:pt x="1" y="847"/>
                    <a:pt x="1" y="2324"/>
                  </a:cubicBezTo>
                  <a:cubicBezTo>
                    <a:pt x="1" y="3802"/>
                    <a:pt x="1901" y="6340"/>
                    <a:pt x="3594" y="6340"/>
                  </a:cubicBezTo>
                  <a:cubicBezTo>
                    <a:pt x="4475" y="6340"/>
                    <a:pt x="4953" y="6514"/>
                    <a:pt x="5210" y="6680"/>
                  </a:cubicBezTo>
                  <a:cubicBezTo>
                    <a:pt x="5106" y="6278"/>
                    <a:pt x="4884" y="5605"/>
                    <a:pt x="4495" y="5223"/>
                  </a:cubicBezTo>
                  <a:cubicBezTo>
                    <a:pt x="4301" y="5119"/>
                    <a:pt x="4093" y="5057"/>
                    <a:pt x="3871" y="5022"/>
                  </a:cubicBezTo>
                  <a:cubicBezTo>
                    <a:pt x="2886" y="4780"/>
                    <a:pt x="1055" y="4329"/>
                    <a:pt x="1055" y="2116"/>
                  </a:cubicBezTo>
                  <a:cubicBezTo>
                    <a:pt x="1055" y="1069"/>
                    <a:pt x="1825" y="188"/>
                    <a:pt x="2858" y="49"/>
                  </a:cubicBezTo>
                  <a:cubicBezTo>
                    <a:pt x="2609" y="14"/>
                    <a:pt x="2359" y="1"/>
                    <a:pt x="2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5508350" y="3115350"/>
              <a:ext cx="142725" cy="162675"/>
            </a:xfrm>
            <a:custGeom>
              <a:avLst/>
              <a:gdLst/>
              <a:ahLst/>
              <a:cxnLst/>
              <a:rect l="l" t="t" r="r" b="b"/>
              <a:pathLst>
                <a:path w="5709" h="6507" extrusionOk="0">
                  <a:moveTo>
                    <a:pt x="1443" y="0"/>
                  </a:moveTo>
                  <a:lnTo>
                    <a:pt x="1443" y="0"/>
                  </a:lnTo>
                  <a:cubicBezTo>
                    <a:pt x="624" y="125"/>
                    <a:pt x="14" y="819"/>
                    <a:pt x="0" y="1644"/>
                  </a:cubicBezTo>
                  <a:cubicBezTo>
                    <a:pt x="0" y="3531"/>
                    <a:pt x="1505" y="3898"/>
                    <a:pt x="2497" y="4141"/>
                  </a:cubicBezTo>
                  <a:cubicBezTo>
                    <a:pt x="2886" y="4238"/>
                    <a:pt x="3170" y="4308"/>
                    <a:pt x="3323" y="4453"/>
                  </a:cubicBezTo>
                  <a:cubicBezTo>
                    <a:pt x="3995" y="5126"/>
                    <a:pt x="4217" y="6416"/>
                    <a:pt x="4224" y="6472"/>
                  </a:cubicBezTo>
                  <a:cubicBezTo>
                    <a:pt x="4224" y="6486"/>
                    <a:pt x="4224" y="6493"/>
                    <a:pt x="4224" y="6506"/>
                  </a:cubicBezTo>
                  <a:lnTo>
                    <a:pt x="5070" y="6506"/>
                  </a:lnTo>
                  <a:cubicBezTo>
                    <a:pt x="5452" y="6104"/>
                    <a:pt x="5674" y="5584"/>
                    <a:pt x="5709" y="5029"/>
                  </a:cubicBezTo>
                  <a:cubicBezTo>
                    <a:pt x="5709" y="4398"/>
                    <a:pt x="5494" y="3552"/>
                    <a:pt x="4439" y="3552"/>
                  </a:cubicBezTo>
                  <a:cubicBezTo>
                    <a:pt x="3385" y="3552"/>
                    <a:pt x="423" y="3337"/>
                    <a:pt x="423" y="1436"/>
                  </a:cubicBezTo>
                  <a:cubicBezTo>
                    <a:pt x="423" y="777"/>
                    <a:pt x="1006" y="278"/>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5578575" y="3119500"/>
              <a:ext cx="87075" cy="76675"/>
            </a:xfrm>
            <a:custGeom>
              <a:avLst/>
              <a:gdLst/>
              <a:ahLst/>
              <a:cxnLst/>
              <a:rect l="l" t="t" r="r" b="b"/>
              <a:pathLst>
                <a:path w="3483" h="3067" extrusionOk="0">
                  <a:moveTo>
                    <a:pt x="1630" y="1"/>
                  </a:moveTo>
                  <a:cubicBezTo>
                    <a:pt x="625" y="1"/>
                    <a:pt x="812" y="1971"/>
                    <a:pt x="0" y="2803"/>
                  </a:cubicBezTo>
                  <a:cubicBezTo>
                    <a:pt x="534" y="2907"/>
                    <a:pt x="1082" y="2956"/>
                    <a:pt x="1630" y="2962"/>
                  </a:cubicBezTo>
                  <a:cubicBezTo>
                    <a:pt x="1646" y="2962"/>
                    <a:pt x="1662" y="2962"/>
                    <a:pt x="1677" y="2962"/>
                  </a:cubicBezTo>
                  <a:cubicBezTo>
                    <a:pt x="1877" y="2962"/>
                    <a:pt x="2082" y="3002"/>
                    <a:pt x="2275" y="3067"/>
                  </a:cubicBezTo>
                  <a:cubicBezTo>
                    <a:pt x="2282" y="3039"/>
                    <a:pt x="2296" y="3004"/>
                    <a:pt x="2310" y="2969"/>
                  </a:cubicBezTo>
                  <a:cubicBezTo>
                    <a:pt x="1915" y="2761"/>
                    <a:pt x="1651" y="2359"/>
                    <a:pt x="1630" y="1901"/>
                  </a:cubicBezTo>
                  <a:cubicBezTo>
                    <a:pt x="1637" y="1769"/>
                    <a:pt x="1738" y="1704"/>
                    <a:pt x="1838" y="1704"/>
                  </a:cubicBezTo>
                  <a:cubicBezTo>
                    <a:pt x="1939" y="1704"/>
                    <a:pt x="2040" y="1769"/>
                    <a:pt x="2046" y="1901"/>
                  </a:cubicBezTo>
                  <a:cubicBezTo>
                    <a:pt x="2046" y="1929"/>
                    <a:pt x="2067" y="2512"/>
                    <a:pt x="2803" y="2720"/>
                  </a:cubicBezTo>
                  <a:cubicBezTo>
                    <a:pt x="2879" y="2692"/>
                    <a:pt x="2934" y="2630"/>
                    <a:pt x="2962" y="2546"/>
                  </a:cubicBezTo>
                  <a:lnTo>
                    <a:pt x="3052" y="2290"/>
                  </a:lnTo>
                  <a:cubicBezTo>
                    <a:pt x="3087" y="2186"/>
                    <a:pt x="3184" y="2116"/>
                    <a:pt x="3288" y="2116"/>
                  </a:cubicBezTo>
                  <a:cubicBezTo>
                    <a:pt x="3399" y="2116"/>
                    <a:pt x="3482" y="2026"/>
                    <a:pt x="3482" y="1922"/>
                  </a:cubicBezTo>
                  <a:cubicBezTo>
                    <a:pt x="3482" y="1908"/>
                    <a:pt x="3482" y="1894"/>
                    <a:pt x="3475" y="1880"/>
                  </a:cubicBezTo>
                  <a:cubicBezTo>
                    <a:pt x="3392" y="1457"/>
                    <a:pt x="3267" y="1041"/>
                    <a:pt x="3108" y="639"/>
                  </a:cubicBezTo>
                  <a:cubicBezTo>
                    <a:pt x="2893" y="216"/>
                    <a:pt x="2477" y="1"/>
                    <a:pt x="1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5444875" y="3257525"/>
              <a:ext cx="216600" cy="152625"/>
            </a:xfrm>
            <a:custGeom>
              <a:avLst/>
              <a:gdLst/>
              <a:ahLst/>
              <a:cxnLst/>
              <a:rect l="l" t="t" r="r" b="b"/>
              <a:pathLst>
                <a:path w="8664" h="6105" extrusionOk="0">
                  <a:moveTo>
                    <a:pt x="2955" y="1"/>
                  </a:moveTo>
                  <a:cubicBezTo>
                    <a:pt x="2387" y="473"/>
                    <a:pt x="2067" y="389"/>
                    <a:pt x="1270" y="1027"/>
                  </a:cubicBezTo>
                  <a:cubicBezTo>
                    <a:pt x="479" y="1631"/>
                    <a:pt x="7" y="2574"/>
                    <a:pt x="7" y="3566"/>
                  </a:cubicBezTo>
                  <a:cubicBezTo>
                    <a:pt x="7" y="4204"/>
                    <a:pt x="847" y="4204"/>
                    <a:pt x="847" y="4204"/>
                  </a:cubicBezTo>
                  <a:lnTo>
                    <a:pt x="1270" y="4204"/>
                  </a:lnTo>
                  <a:cubicBezTo>
                    <a:pt x="992" y="4204"/>
                    <a:pt x="992" y="4627"/>
                    <a:pt x="1270" y="4627"/>
                  </a:cubicBezTo>
                  <a:lnTo>
                    <a:pt x="7609" y="4627"/>
                  </a:lnTo>
                  <a:lnTo>
                    <a:pt x="7609" y="5044"/>
                  </a:lnTo>
                  <a:lnTo>
                    <a:pt x="216" y="5044"/>
                  </a:lnTo>
                  <a:cubicBezTo>
                    <a:pt x="98" y="5044"/>
                    <a:pt x="1" y="5141"/>
                    <a:pt x="7" y="5259"/>
                  </a:cubicBezTo>
                  <a:lnTo>
                    <a:pt x="7" y="5890"/>
                  </a:lnTo>
                  <a:cubicBezTo>
                    <a:pt x="7" y="6008"/>
                    <a:pt x="98" y="6105"/>
                    <a:pt x="216" y="6105"/>
                  </a:cubicBezTo>
                  <a:lnTo>
                    <a:pt x="8449" y="6105"/>
                  </a:lnTo>
                  <a:cubicBezTo>
                    <a:pt x="8567" y="6105"/>
                    <a:pt x="8664" y="6008"/>
                    <a:pt x="8664" y="5890"/>
                  </a:cubicBezTo>
                  <a:lnTo>
                    <a:pt x="8664" y="5259"/>
                  </a:lnTo>
                  <a:cubicBezTo>
                    <a:pt x="8664" y="5141"/>
                    <a:pt x="8567" y="5044"/>
                    <a:pt x="8449" y="5044"/>
                  </a:cubicBezTo>
                  <a:lnTo>
                    <a:pt x="8026" y="5044"/>
                  </a:lnTo>
                  <a:cubicBezTo>
                    <a:pt x="8157" y="4780"/>
                    <a:pt x="8227" y="4496"/>
                    <a:pt x="8241" y="4204"/>
                  </a:cubicBezTo>
                  <a:cubicBezTo>
                    <a:pt x="8241" y="3989"/>
                    <a:pt x="8026" y="3781"/>
                    <a:pt x="7818" y="3622"/>
                  </a:cubicBezTo>
                  <a:cubicBezTo>
                    <a:pt x="7575" y="3434"/>
                    <a:pt x="7457" y="3136"/>
                    <a:pt x="7499" y="2838"/>
                  </a:cubicBezTo>
                  <a:cubicBezTo>
                    <a:pt x="7568" y="2331"/>
                    <a:pt x="7589" y="1666"/>
                    <a:pt x="7603" y="1242"/>
                  </a:cubicBezTo>
                  <a:lnTo>
                    <a:pt x="6708" y="1242"/>
                  </a:lnTo>
                  <a:cubicBezTo>
                    <a:pt x="6909" y="1999"/>
                    <a:pt x="6763" y="2824"/>
                    <a:pt x="6763" y="3358"/>
                  </a:cubicBezTo>
                  <a:cubicBezTo>
                    <a:pt x="6763" y="3989"/>
                    <a:pt x="6971" y="4204"/>
                    <a:pt x="6971" y="4204"/>
                  </a:cubicBezTo>
                  <a:lnTo>
                    <a:pt x="4225" y="4204"/>
                  </a:lnTo>
                  <a:cubicBezTo>
                    <a:pt x="4225" y="3358"/>
                    <a:pt x="2116" y="3358"/>
                    <a:pt x="2116" y="3358"/>
                  </a:cubicBezTo>
                  <a:cubicBezTo>
                    <a:pt x="2116" y="3358"/>
                    <a:pt x="2324" y="2720"/>
                    <a:pt x="3802" y="2297"/>
                  </a:cubicBezTo>
                  <a:cubicBezTo>
                    <a:pt x="4689" y="2019"/>
                    <a:pt x="5529" y="1589"/>
                    <a:pt x="6278" y="1034"/>
                  </a:cubicBezTo>
                  <a:lnTo>
                    <a:pt x="6035" y="882"/>
                  </a:lnTo>
                  <a:cubicBezTo>
                    <a:pt x="5875" y="778"/>
                    <a:pt x="5487" y="611"/>
                    <a:pt x="4648" y="611"/>
                  </a:cubicBezTo>
                  <a:cubicBezTo>
                    <a:pt x="4037" y="584"/>
                    <a:pt x="3441" y="375"/>
                    <a:pt x="2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7"/>
          <p:cNvGrpSpPr/>
          <p:nvPr/>
        </p:nvGrpSpPr>
        <p:grpSpPr>
          <a:xfrm>
            <a:off x="5976282" y="3448743"/>
            <a:ext cx="316102" cy="316102"/>
            <a:chOff x="1864075" y="3160075"/>
            <a:chExt cx="323775" cy="323775"/>
          </a:xfrm>
        </p:grpSpPr>
        <p:sp>
          <p:nvSpPr>
            <p:cNvPr id="152" name="Google Shape;152;p17"/>
            <p:cNvSpPr/>
            <p:nvPr/>
          </p:nvSpPr>
          <p:spPr>
            <a:xfrm>
              <a:off x="1933600" y="3212100"/>
              <a:ext cx="33850" cy="63675"/>
            </a:xfrm>
            <a:custGeom>
              <a:avLst/>
              <a:gdLst/>
              <a:ahLst/>
              <a:cxnLst/>
              <a:rect l="l" t="t" r="r" b="b"/>
              <a:pathLst>
                <a:path w="1354" h="2547" extrusionOk="0">
                  <a:moveTo>
                    <a:pt x="694" y="1"/>
                  </a:moveTo>
                  <a:cubicBezTo>
                    <a:pt x="563" y="1"/>
                    <a:pt x="458" y="105"/>
                    <a:pt x="458" y="230"/>
                  </a:cubicBezTo>
                  <a:lnTo>
                    <a:pt x="458" y="1159"/>
                  </a:lnTo>
                  <a:lnTo>
                    <a:pt x="230" y="1159"/>
                  </a:lnTo>
                  <a:cubicBezTo>
                    <a:pt x="98" y="1159"/>
                    <a:pt x="1" y="1263"/>
                    <a:pt x="1" y="1388"/>
                  </a:cubicBezTo>
                  <a:lnTo>
                    <a:pt x="1" y="2546"/>
                  </a:lnTo>
                  <a:lnTo>
                    <a:pt x="1159" y="2546"/>
                  </a:lnTo>
                  <a:lnTo>
                    <a:pt x="1326" y="1332"/>
                  </a:lnTo>
                  <a:lnTo>
                    <a:pt x="1353" y="1159"/>
                  </a:lnTo>
                  <a:lnTo>
                    <a:pt x="923" y="1159"/>
                  </a:lnTo>
                  <a:lnTo>
                    <a:pt x="923" y="230"/>
                  </a:lnTo>
                  <a:cubicBezTo>
                    <a:pt x="923" y="105"/>
                    <a:pt x="819" y="1"/>
                    <a:pt x="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1887300" y="3356550"/>
              <a:ext cx="64375" cy="57950"/>
            </a:xfrm>
            <a:custGeom>
              <a:avLst/>
              <a:gdLst/>
              <a:ahLst/>
              <a:cxnLst/>
              <a:rect l="l" t="t" r="r" b="b"/>
              <a:pathLst>
                <a:path w="2575" h="2318" extrusionOk="0">
                  <a:moveTo>
                    <a:pt x="230" y="0"/>
                  </a:moveTo>
                  <a:cubicBezTo>
                    <a:pt x="105" y="0"/>
                    <a:pt x="1" y="105"/>
                    <a:pt x="1" y="236"/>
                  </a:cubicBezTo>
                  <a:lnTo>
                    <a:pt x="1" y="2317"/>
                  </a:lnTo>
                  <a:lnTo>
                    <a:pt x="465" y="2317"/>
                  </a:lnTo>
                  <a:lnTo>
                    <a:pt x="465" y="1624"/>
                  </a:lnTo>
                  <a:cubicBezTo>
                    <a:pt x="465" y="1467"/>
                    <a:pt x="580" y="1389"/>
                    <a:pt x="694" y="1389"/>
                  </a:cubicBezTo>
                  <a:cubicBezTo>
                    <a:pt x="809" y="1389"/>
                    <a:pt x="923" y="1467"/>
                    <a:pt x="923" y="1624"/>
                  </a:cubicBezTo>
                  <a:lnTo>
                    <a:pt x="923" y="2317"/>
                  </a:lnTo>
                  <a:lnTo>
                    <a:pt x="2255" y="2317"/>
                  </a:lnTo>
                  <a:lnTo>
                    <a:pt x="25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1980250" y="3472200"/>
              <a:ext cx="91400" cy="11650"/>
            </a:xfrm>
            <a:custGeom>
              <a:avLst/>
              <a:gdLst/>
              <a:ahLst/>
              <a:cxnLst/>
              <a:rect l="l" t="t" r="r" b="b"/>
              <a:pathLst>
                <a:path w="3656" h="466" extrusionOk="0">
                  <a:moveTo>
                    <a:pt x="42" y="1"/>
                  </a:moveTo>
                  <a:lnTo>
                    <a:pt x="1" y="466"/>
                  </a:lnTo>
                  <a:lnTo>
                    <a:pt x="3656" y="466"/>
                  </a:lnTo>
                  <a:lnTo>
                    <a:pt x="36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2002800" y="3160075"/>
              <a:ext cx="46325" cy="11650"/>
            </a:xfrm>
            <a:custGeom>
              <a:avLst/>
              <a:gdLst/>
              <a:ahLst/>
              <a:cxnLst/>
              <a:rect l="l" t="t" r="r" b="b"/>
              <a:pathLst>
                <a:path w="1853" h="466" extrusionOk="0">
                  <a:moveTo>
                    <a:pt x="236" y="1"/>
                  </a:moveTo>
                  <a:cubicBezTo>
                    <a:pt x="104" y="1"/>
                    <a:pt x="0" y="105"/>
                    <a:pt x="0" y="230"/>
                  </a:cubicBezTo>
                  <a:lnTo>
                    <a:pt x="0" y="466"/>
                  </a:lnTo>
                  <a:lnTo>
                    <a:pt x="1852" y="466"/>
                  </a:lnTo>
                  <a:lnTo>
                    <a:pt x="1852" y="230"/>
                  </a:lnTo>
                  <a:cubicBezTo>
                    <a:pt x="1852" y="105"/>
                    <a:pt x="1748" y="1"/>
                    <a:pt x="1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a:off x="1945925" y="3241050"/>
              <a:ext cx="44925" cy="242800"/>
            </a:xfrm>
            <a:custGeom>
              <a:avLst/>
              <a:gdLst/>
              <a:ahLst/>
              <a:cxnLst/>
              <a:rect l="l" t="t" r="r" b="b"/>
              <a:pathLst>
                <a:path w="1797" h="9712" extrusionOk="0">
                  <a:moveTo>
                    <a:pt x="1325" y="1"/>
                  </a:moveTo>
                  <a:lnTo>
                    <a:pt x="21" y="9580"/>
                  </a:lnTo>
                  <a:lnTo>
                    <a:pt x="0" y="9712"/>
                  </a:lnTo>
                  <a:lnTo>
                    <a:pt x="909" y="9712"/>
                  </a:lnTo>
                  <a:lnTo>
                    <a:pt x="17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1910375" y="3287200"/>
              <a:ext cx="50650" cy="57925"/>
            </a:xfrm>
            <a:custGeom>
              <a:avLst/>
              <a:gdLst/>
              <a:ahLst/>
              <a:cxnLst/>
              <a:rect l="l" t="t" r="r" b="b"/>
              <a:pathLst>
                <a:path w="2026" h="2317" extrusionOk="0">
                  <a:moveTo>
                    <a:pt x="236" y="0"/>
                  </a:moveTo>
                  <a:cubicBezTo>
                    <a:pt x="104" y="0"/>
                    <a:pt x="0" y="104"/>
                    <a:pt x="0" y="236"/>
                  </a:cubicBezTo>
                  <a:lnTo>
                    <a:pt x="0" y="2317"/>
                  </a:lnTo>
                  <a:lnTo>
                    <a:pt x="465" y="2317"/>
                  </a:lnTo>
                  <a:lnTo>
                    <a:pt x="465" y="1623"/>
                  </a:lnTo>
                  <a:cubicBezTo>
                    <a:pt x="472" y="1477"/>
                    <a:pt x="583" y="1405"/>
                    <a:pt x="695" y="1405"/>
                  </a:cubicBezTo>
                  <a:cubicBezTo>
                    <a:pt x="807" y="1405"/>
                    <a:pt x="919" y="1477"/>
                    <a:pt x="930" y="1623"/>
                  </a:cubicBezTo>
                  <a:lnTo>
                    <a:pt x="930" y="2317"/>
                  </a:lnTo>
                  <a:lnTo>
                    <a:pt x="1713" y="2317"/>
                  </a:lnTo>
                  <a:lnTo>
                    <a:pt x="1970" y="416"/>
                  </a:lnTo>
                  <a:lnTo>
                    <a:pt x="2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2002975" y="3183150"/>
              <a:ext cx="46150" cy="11650"/>
            </a:xfrm>
            <a:custGeom>
              <a:avLst/>
              <a:gdLst/>
              <a:ahLst/>
              <a:cxnLst/>
              <a:rect l="l" t="t" r="r" b="b"/>
              <a:pathLst>
                <a:path w="1846" h="466" extrusionOk="0">
                  <a:moveTo>
                    <a:pt x="0" y="0"/>
                  </a:moveTo>
                  <a:lnTo>
                    <a:pt x="0" y="236"/>
                  </a:lnTo>
                  <a:lnTo>
                    <a:pt x="0" y="465"/>
                  </a:lnTo>
                  <a:lnTo>
                    <a:pt x="1845" y="465"/>
                  </a:lnTo>
                  <a:lnTo>
                    <a:pt x="18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1864075" y="3425900"/>
              <a:ext cx="78225" cy="57950"/>
            </a:xfrm>
            <a:custGeom>
              <a:avLst/>
              <a:gdLst/>
              <a:ahLst/>
              <a:cxnLst/>
              <a:rect l="l" t="t" r="r" b="b"/>
              <a:pathLst>
                <a:path w="3129" h="2318" extrusionOk="0">
                  <a:moveTo>
                    <a:pt x="236" y="1"/>
                  </a:moveTo>
                  <a:cubicBezTo>
                    <a:pt x="104" y="1"/>
                    <a:pt x="0" y="105"/>
                    <a:pt x="0" y="237"/>
                  </a:cubicBezTo>
                  <a:lnTo>
                    <a:pt x="0" y="2318"/>
                  </a:lnTo>
                  <a:lnTo>
                    <a:pt x="2809" y="2318"/>
                  </a:lnTo>
                  <a:lnTo>
                    <a:pt x="3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2002800" y="3206375"/>
              <a:ext cx="46325" cy="23100"/>
            </a:xfrm>
            <a:custGeom>
              <a:avLst/>
              <a:gdLst/>
              <a:ahLst/>
              <a:cxnLst/>
              <a:rect l="l" t="t" r="r" b="b"/>
              <a:pathLst>
                <a:path w="1853" h="924" extrusionOk="0">
                  <a:moveTo>
                    <a:pt x="0" y="1"/>
                  </a:moveTo>
                  <a:lnTo>
                    <a:pt x="0" y="923"/>
                  </a:lnTo>
                  <a:lnTo>
                    <a:pt x="1852" y="923"/>
                  </a:lnTo>
                  <a:lnTo>
                    <a:pt x="18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2001400" y="3241050"/>
              <a:ext cx="49275" cy="11475"/>
            </a:xfrm>
            <a:custGeom>
              <a:avLst/>
              <a:gdLst/>
              <a:ahLst/>
              <a:cxnLst/>
              <a:rect l="l" t="t" r="r" b="b"/>
              <a:pathLst>
                <a:path w="1971" h="459" extrusionOk="0">
                  <a:moveTo>
                    <a:pt x="35" y="1"/>
                  </a:moveTo>
                  <a:lnTo>
                    <a:pt x="1" y="459"/>
                  </a:lnTo>
                  <a:lnTo>
                    <a:pt x="1971" y="459"/>
                  </a:lnTo>
                  <a:lnTo>
                    <a:pt x="19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2061225" y="3241050"/>
              <a:ext cx="44950" cy="242800"/>
            </a:xfrm>
            <a:custGeom>
              <a:avLst/>
              <a:gdLst/>
              <a:ahLst/>
              <a:cxnLst/>
              <a:rect l="l" t="t" r="r" b="b"/>
              <a:pathLst>
                <a:path w="1798" h="9712" extrusionOk="0">
                  <a:moveTo>
                    <a:pt x="1" y="1"/>
                  </a:moveTo>
                  <a:lnTo>
                    <a:pt x="882" y="9712"/>
                  </a:lnTo>
                  <a:lnTo>
                    <a:pt x="1797" y="9712"/>
                  </a:lnTo>
                  <a:lnTo>
                    <a:pt x="1776" y="9580"/>
                  </a:lnTo>
                  <a:lnTo>
                    <a:pt x="4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2109775" y="3425900"/>
              <a:ext cx="78075" cy="57950"/>
            </a:xfrm>
            <a:custGeom>
              <a:avLst/>
              <a:gdLst/>
              <a:ahLst/>
              <a:cxnLst/>
              <a:rect l="l" t="t" r="r" b="b"/>
              <a:pathLst>
                <a:path w="3123" h="2318" extrusionOk="0">
                  <a:moveTo>
                    <a:pt x="1" y="1"/>
                  </a:moveTo>
                  <a:lnTo>
                    <a:pt x="320" y="2318"/>
                  </a:lnTo>
                  <a:lnTo>
                    <a:pt x="3122" y="2318"/>
                  </a:lnTo>
                  <a:lnTo>
                    <a:pt x="3122" y="237"/>
                  </a:lnTo>
                  <a:cubicBezTo>
                    <a:pt x="3122" y="105"/>
                    <a:pt x="3018" y="1"/>
                    <a:pt x="28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2100425" y="3356550"/>
              <a:ext cx="64350" cy="57950"/>
            </a:xfrm>
            <a:custGeom>
              <a:avLst/>
              <a:gdLst/>
              <a:ahLst/>
              <a:cxnLst/>
              <a:rect l="l" t="t" r="r" b="b"/>
              <a:pathLst>
                <a:path w="2574" h="2318" extrusionOk="0">
                  <a:moveTo>
                    <a:pt x="0" y="0"/>
                  </a:moveTo>
                  <a:lnTo>
                    <a:pt x="319" y="2317"/>
                  </a:lnTo>
                  <a:lnTo>
                    <a:pt x="1651" y="2317"/>
                  </a:lnTo>
                  <a:lnTo>
                    <a:pt x="1651" y="1624"/>
                  </a:lnTo>
                  <a:cubicBezTo>
                    <a:pt x="1651" y="1467"/>
                    <a:pt x="1766" y="1389"/>
                    <a:pt x="1880" y="1389"/>
                  </a:cubicBezTo>
                  <a:cubicBezTo>
                    <a:pt x="1994" y="1389"/>
                    <a:pt x="2109" y="1467"/>
                    <a:pt x="2109" y="1624"/>
                  </a:cubicBezTo>
                  <a:lnTo>
                    <a:pt x="2109" y="2317"/>
                  </a:lnTo>
                  <a:lnTo>
                    <a:pt x="2574" y="2317"/>
                  </a:lnTo>
                  <a:lnTo>
                    <a:pt x="2574" y="236"/>
                  </a:lnTo>
                  <a:cubicBezTo>
                    <a:pt x="2574" y="105"/>
                    <a:pt x="2470" y="0"/>
                    <a:pt x="2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2090875" y="3287200"/>
              <a:ext cx="50850" cy="57925"/>
            </a:xfrm>
            <a:custGeom>
              <a:avLst/>
              <a:gdLst/>
              <a:ahLst/>
              <a:cxnLst/>
              <a:rect l="l" t="t" r="r" b="b"/>
              <a:pathLst>
                <a:path w="2034" h="2317" extrusionOk="0">
                  <a:moveTo>
                    <a:pt x="1" y="0"/>
                  </a:moveTo>
                  <a:lnTo>
                    <a:pt x="56" y="416"/>
                  </a:lnTo>
                  <a:lnTo>
                    <a:pt x="320" y="2317"/>
                  </a:lnTo>
                  <a:lnTo>
                    <a:pt x="1104" y="2317"/>
                  </a:lnTo>
                  <a:lnTo>
                    <a:pt x="1104" y="1623"/>
                  </a:lnTo>
                  <a:cubicBezTo>
                    <a:pt x="1114" y="1477"/>
                    <a:pt x="1225" y="1405"/>
                    <a:pt x="1336" y="1405"/>
                  </a:cubicBezTo>
                  <a:cubicBezTo>
                    <a:pt x="1447" y="1405"/>
                    <a:pt x="1558" y="1477"/>
                    <a:pt x="1568" y="1623"/>
                  </a:cubicBezTo>
                  <a:lnTo>
                    <a:pt x="1568" y="2317"/>
                  </a:lnTo>
                  <a:lnTo>
                    <a:pt x="2033" y="2317"/>
                  </a:lnTo>
                  <a:lnTo>
                    <a:pt x="2033" y="236"/>
                  </a:lnTo>
                  <a:cubicBezTo>
                    <a:pt x="2033" y="104"/>
                    <a:pt x="1929" y="0"/>
                    <a:pt x="1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986675" y="3402850"/>
              <a:ext cx="78750" cy="11650"/>
            </a:xfrm>
            <a:custGeom>
              <a:avLst/>
              <a:gdLst/>
              <a:ahLst/>
              <a:cxnLst/>
              <a:rect l="l" t="t" r="r" b="b"/>
              <a:pathLst>
                <a:path w="3150" h="466" extrusionOk="0">
                  <a:moveTo>
                    <a:pt x="42" y="0"/>
                  </a:moveTo>
                  <a:lnTo>
                    <a:pt x="0" y="465"/>
                  </a:lnTo>
                  <a:lnTo>
                    <a:pt x="3149" y="465"/>
                  </a:lnTo>
                  <a:lnTo>
                    <a:pt x="3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2060700" y="3194775"/>
              <a:ext cx="11650" cy="34700"/>
            </a:xfrm>
            <a:custGeom>
              <a:avLst/>
              <a:gdLst/>
              <a:ahLst/>
              <a:cxnLst/>
              <a:rect l="l" t="t" r="r" b="b"/>
              <a:pathLst>
                <a:path w="466" h="1388" extrusionOk="0">
                  <a:moveTo>
                    <a:pt x="1" y="0"/>
                  </a:moveTo>
                  <a:lnTo>
                    <a:pt x="1" y="1387"/>
                  </a:lnTo>
                  <a:lnTo>
                    <a:pt x="466" y="1387"/>
                  </a:lnTo>
                  <a:lnTo>
                    <a:pt x="466" y="229"/>
                  </a:lnTo>
                  <a:cubicBezTo>
                    <a:pt x="466" y="104"/>
                    <a:pt x="362" y="0"/>
                    <a:pt x="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1982325" y="3449150"/>
              <a:ext cx="87250" cy="11475"/>
            </a:xfrm>
            <a:custGeom>
              <a:avLst/>
              <a:gdLst/>
              <a:ahLst/>
              <a:cxnLst/>
              <a:rect l="l" t="t" r="r" b="b"/>
              <a:pathLst>
                <a:path w="3490" h="459" extrusionOk="0">
                  <a:moveTo>
                    <a:pt x="42" y="0"/>
                  </a:moveTo>
                  <a:lnTo>
                    <a:pt x="1" y="458"/>
                  </a:lnTo>
                  <a:lnTo>
                    <a:pt x="3490" y="458"/>
                  </a:lnTo>
                  <a:lnTo>
                    <a:pt x="3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a:off x="1984575" y="3425900"/>
              <a:ext cx="82925" cy="11650"/>
            </a:xfrm>
            <a:custGeom>
              <a:avLst/>
              <a:gdLst/>
              <a:ahLst/>
              <a:cxnLst/>
              <a:rect l="l" t="t" r="r" b="b"/>
              <a:pathLst>
                <a:path w="3317" h="466" extrusionOk="0">
                  <a:moveTo>
                    <a:pt x="43" y="1"/>
                  </a:moveTo>
                  <a:lnTo>
                    <a:pt x="1" y="466"/>
                  </a:lnTo>
                  <a:lnTo>
                    <a:pt x="3316" y="466"/>
                  </a:lnTo>
                  <a:lnTo>
                    <a:pt x="32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1988750" y="3379775"/>
              <a:ext cx="74575" cy="11475"/>
            </a:xfrm>
            <a:custGeom>
              <a:avLst/>
              <a:gdLst/>
              <a:ahLst/>
              <a:cxnLst/>
              <a:rect l="l" t="t" r="r" b="b"/>
              <a:pathLst>
                <a:path w="2983" h="459" extrusionOk="0">
                  <a:moveTo>
                    <a:pt x="42" y="1"/>
                  </a:moveTo>
                  <a:lnTo>
                    <a:pt x="0" y="459"/>
                  </a:lnTo>
                  <a:lnTo>
                    <a:pt x="2983" y="459"/>
                  </a:lnTo>
                  <a:lnTo>
                    <a:pt x="29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1999150" y="3264125"/>
              <a:ext cx="53600" cy="11650"/>
            </a:xfrm>
            <a:custGeom>
              <a:avLst/>
              <a:gdLst/>
              <a:ahLst/>
              <a:cxnLst/>
              <a:rect l="l" t="t" r="r" b="b"/>
              <a:pathLst>
                <a:path w="2144" h="466" extrusionOk="0">
                  <a:moveTo>
                    <a:pt x="42" y="0"/>
                  </a:moveTo>
                  <a:lnTo>
                    <a:pt x="1" y="465"/>
                  </a:lnTo>
                  <a:lnTo>
                    <a:pt x="2144" y="465"/>
                  </a:lnTo>
                  <a:lnTo>
                    <a:pt x="21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1979725" y="3194775"/>
              <a:ext cx="11650" cy="34700"/>
            </a:xfrm>
            <a:custGeom>
              <a:avLst/>
              <a:gdLst/>
              <a:ahLst/>
              <a:cxnLst/>
              <a:rect l="l" t="t" r="r" b="b"/>
              <a:pathLst>
                <a:path w="466" h="1388" extrusionOk="0">
                  <a:moveTo>
                    <a:pt x="237" y="0"/>
                  </a:moveTo>
                  <a:cubicBezTo>
                    <a:pt x="105" y="0"/>
                    <a:pt x="1" y="104"/>
                    <a:pt x="1" y="229"/>
                  </a:cubicBezTo>
                  <a:lnTo>
                    <a:pt x="1" y="1387"/>
                  </a:lnTo>
                  <a:lnTo>
                    <a:pt x="465" y="1387"/>
                  </a:lnTo>
                  <a:lnTo>
                    <a:pt x="4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1990825" y="3356550"/>
              <a:ext cx="70425" cy="11650"/>
            </a:xfrm>
            <a:custGeom>
              <a:avLst/>
              <a:gdLst/>
              <a:ahLst/>
              <a:cxnLst/>
              <a:rect l="l" t="t" r="r" b="b"/>
              <a:pathLst>
                <a:path w="2817" h="466" extrusionOk="0">
                  <a:moveTo>
                    <a:pt x="42" y="0"/>
                  </a:moveTo>
                  <a:lnTo>
                    <a:pt x="1" y="465"/>
                  </a:lnTo>
                  <a:lnTo>
                    <a:pt x="2817" y="465"/>
                  </a:lnTo>
                  <a:lnTo>
                    <a:pt x="27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1997075" y="3287200"/>
              <a:ext cx="57950" cy="11625"/>
            </a:xfrm>
            <a:custGeom>
              <a:avLst/>
              <a:gdLst/>
              <a:ahLst/>
              <a:cxnLst/>
              <a:rect l="l" t="t" r="r" b="b"/>
              <a:pathLst>
                <a:path w="2318" h="465" extrusionOk="0">
                  <a:moveTo>
                    <a:pt x="42" y="0"/>
                  </a:moveTo>
                  <a:lnTo>
                    <a:pt x="0" y="465"/>
                  </a:lnTo>
                  <a:lnTo>
                    <a:pt x="2317" y="465"/>
                  </a:lnTo>
                  <a:lnTo>
                    <a:pt x="22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1992900" y="3333475"/>
              <a:ext cx="66275" cy="11650"/>
            </a:xfrm>
            <a:custGeom>
              <a:avLst/>
              <a:gdLst/>
              <a:ahLst/>
              <a:cxnLst/>
              <a:rect l="l" t="t" r="r" b="b"/>
              <a:pathLst>
                <a:path w="2651" h="466" extrusionOk="0">
                  <a:moveTo>
                    <a:pt x="42" y="1"/>
                  </a:moveTo>
                  <a:lnTo>
                    <a:pt x="1" y="466"/>
                  </a:lnTo>
                  <a:lnTo>
                    <a:pt x="2650" y="466"/>
                  </a:ln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1995000" y="3310425"/>
              <a:ext cx="62100" cy="11475"/>
            </a:xfrm>
            <a:custGeom>
              <a:avLst/>
              <a:gdLst/>
              <a:ahLst/>
              <a:cxnLst/>
              <a:rect l="l" t="t" r="r" b="b"/>
              <a:pathLst>
                <a:path w="2484" h="459" extrusionOk="0">
                  <a:moveTo>
                    <a:pt x="42" y="0"/>
                  </a:moveTo>
                  <a:lnTo>
                    <a:pt x="0" y="458"/>
                  </a:lnTo>
                  <a:lnTo>
                    <a:pt x="2483" y="458"/>
                  </a:lnTo>
                  <a:lnTo>
                    <a:pt x="24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a:off x="2084650" y="3212100"/>
              <a:ext cx="33825" cy="63675"/>
            </a:xfrm>
            <a:custGeom>
              <a:avLst/>
              <a:gdLst/>
              <a:ahLst/>
              <a:cxnLst/>
              <a:rect l="l" t="t" r="r" b="b"/>
              <a:pathLst>
                <a:path w="1353" h="2547" extrusionOk="0">
                  <a:moveTo>
                    <a:pt x="659" y="1"/>
                  </a:moveTo>
                  <a:cubicBezTo>
                    <a:pt x="534" y="1"/>
                    <a:pt x="430" y="105"/>
                    <a:pt x="430" y="230"/>
                  </a:cubicBezTo>
                  <a:lnTo>
                    <a:pt x="430" y="1159"/>
                  </a:lnTo>
                  <a:lnTo>
                    <a:pt x="0" y="1159"/>
                  </a:lnTo>
                  <a:lnTo>
                    <a:pt x="21" y="1332"/>
                  </a:lnTo>
                  <a:lnTo>
                    <a:pt x="187" y="2546"/>
                  </a:lnTo>
                  <a:lnTo>
                    <a:pt x="1353" y="2546"/>
                  </a:lnTo>
                  <a:lnTo>
                    <a:pt x="1353" y="1388"/>
                  </a:lnTo>
                  <a:cubicBezTo>
                    <a:pt x="1353" y="1263"/>
                    <a:pt x="1249" y="1159"/>
                    <a:pt x="1124" y="1159"/>
                  </a:cubicBezTo>
                  <a:lnTo>
                    <a:pt x="895" y="1159"/>
                  </a:lnTo>
                  <a:lnTo>
                    <a:pt x="895" y="230"/>
                  </a:lnTo>
                  <a:cubicBezTo>
                    <a:pt x="895" y="105"/>
                    <a:pt x="791" y="1"/>
                    <a:pt x="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7"/>
          <p:cNvGrpSpPr/>
          <p:nvPr/>
        </p:nvGrpSpPr>
        <p:grpSpPr>
          <a:xfrm>
            <a:off x="2842579" y="3448741"/>
            <a:ext cx="334193" cy="316102"/>
            <a:chOff x="3898625" y="2724325"/>
            <a:chExt cx="335400" cy="323775"/>
          </a:xfrm>
        </p:grpSpPr>
        <p:sp>
          <p:nvSpPr>
            <p:cNvPr id="179" name="Google Shape;179;p17"/>
            <p:cNvSpPr/>
            <p:nvPr/>
          </p:nvSpPr>
          <p:spPr>
            <a:xfrm>
              <a:off x="3898625" y="2851475"/>
              <a:ext cx="73725" cy="92925"/>
            </a:xfrm>
            <a:custGeom>
              <a:avLst/>
              <a:gdLst/>
              <a:ahLst/>
              <a:cxnLst/>
              <a:rect l="l" t="t" r="r" b="b"/>
              <a:pathLst>
                <a:path w="2949" h="3717" extrusionOk="0">
                  <a:moveTo>
                    <a:pt x="1738" y="1"/>
                  </a:moveTo>
                  <a:cubicBezTo>
                    <a:pt x="1700" y="1"/>
                    <a:pt x="1662" y="2"/>
                    <a:pt x="1624" y="5"/>
                  </a:cubicBezTo>
                  <a:cubicBezTo>
                    <a:pt x="1" y="5"/>
                    <a:pt x="694" y="2086"/>
                    <a:pt x="694" y="2086"/>
                  </a:cubicBezTo>
                  <a:cubicBezTo>
                    <a:pt x="694" y="2086"/>
                    <a:pt x="1048" y="2794"/>
                    <a:pt x="673" y="2974"/>
                  </a:cubicBezTo>
                  <a:cubicBezTo>
                    <a:pt x="549" y="3023"/>
                    <a:pt x="472" y="3134"/>
                    <a:pt x="465" y="3272"/>
                  </a:cubicBezTo>
                  <a:lnTo>
                    <a:pt x="465" y="3335"/>
                  </a:lnTo>
                  <a:cubicBezTo>
                    <a:pt x="465" y="3536"/>
                    <a:pt x="632" y="3702"/>
                    <a:pt x="833" y="3702"/>
                  </a:cubicBezTo>
                  <a:lnTo>
                    <a:pt x="840" y="3702"/>
                  </a:lnTo>
                  <a:cubicBezTo>
                    <a:pt x="985" y="3702"/>
                    <a:pt x="1117" y="3702"/>
                    <a:pt x="1235" y="3716"/>
                  </a:cubicBezTo>
                  <a:lnTo>
                    <a:pt x="1235" y="3695"/>
                  </a:lnTo>
                  <a:lnTo>
                    <a:pt x="1353" y="3258"/>
                  </a:lnTo>
                  <a:cubicBezTo>
                    <a:pt x="1478" y="2877"/>
                    <a:pt x="1644" y="2516"/>
                    <a:pt x="1846" y="2176"/>
                  </a:cubicBezTo>
                  <a:cubicBezTo>
                    <a:pt x="1783" y="1982"/>
                    <a:pt x="1707" y="1802"/>
                    <a:pt x="1624" y="1621"/>
                  </a:cubicBezTo>
                  <a:cubicBezTo>
                    <a:pt x="1388" y="1164"/>
                    <a:pt x="1624" y="928"/>
                    <a:pt x="1853" y="928"/>
                  </a:cubicBezTo>
                  <a:cubicBezTo>
                    <a:pt x="2095" y="956"/>
                    <a:pt x="2303" y="1122"/>
                    <a:pt x="2380" y="1358"/>
                  </a:cubicBezTo>
                  <a:cubicBezTo>
                    <a:pt x="2407" y="1316"/>
                    <a:pt x="2435" y="1282"/>
                    <a:pt x="2463" y="1247"/>
                  </a:cubicBezTo>
                  <a:lnTo>
                    <a:pt x="2782" y="845"/>
                  </a:lnTo>
                  <a:lnTo>
                    <a:pt x="2914" y="692"/>
                  </a:lnTo>
                  <a:cubicBezTo>
                    <a:pt x="2928" y="685"/>
                    <a:pt x="2935" y="671"/>
                    <a:pt x="2948" y="657"/>
                  </a:cubicBezTo>
                  <a:cubicBezTo>
                    <a:pt x="2678" y="246"/>
                    <a:pt x="2223" y="1"/>
                    <a:pt x="1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a:off x="4160300" y="2851475"/>
              <a:ext cx="73725" cy="92925"/>
            </a:xfrm>
            <a:custGeom>
              <a:avLst/>
              <a:gdLst/>
              <a:ahLst/>
              <a:cxnLst/>
              <a:rect l="l" t="t" r="r" b="b"/>
              <a:pathLst>
                <a:path w="2949" h="3717" extrusionOk="0">
                  <a:moveTo>
                    <a:pt x="1214" y="1"/>
                  </a:moveTo>
                  <a:cubicBezTo>
                    <a:pt x="727" y="1"/>
                    <a:pt x="271" y="252"/>
                    <a:pt x="0" y="664"/>
                  </a:cubicBezTo>
                  <a:cubicBezTo>
                    <a:pt x="7" y="664"/>
                    <a:pt x="14" y="671"/>
                    <a:pt x="21" y="678"/>
                  </a:cubicBezTo>
                  <a:lnTo>
                    <a:pt x="167" y="845"/>
                  </a:lnTo>
                  <a:lnTo>
                    <a:pt x="472" y="1233"/>
                  </a:lnTo>
                  <a:cubicBezTo>
                    <a:pt x="507" y="1275"/>
                    <a:pt x="534" y="1316"/>
                    <a:pt x="569" y="1358"/>
                  </a:cubicBezTo>
                  <a:cubicBezTo>
                    <a:pt x="645" y="1122"/>
                    <a:pt x="853" y="956"/>
                    <a:pt x="1096" y="928"/>
                  </a:cubicBezTo>
                  <a:cubicBezTo>
                    <a:pt x="1325" y="928"/>
                    <a:pt x="1561" y="1164"/>
                    <a:pt x="1325" y="1621"/>
                  </a:cubicBezTo>
                  <a:cubicBezTo>
                    <a:pt x="1242" y="1802"/>
                    <a:pt x="1166" y="1982"/>
                    <a:pt x="1103" y="2176"/>
                  </a:cubicBezTo>
                  <a:cubicBezTo>
                    <a:pt x="1304" y="2516"/>
                    <a:pt x="1471" y="2877"/>
                    <a:pt x="1596" y="3258"/>
                  </a:cubicBezTo>
                  <a:lnTo>
                    <a:pt x="1720" y="3695"/>
                  </a:lnTo>
                  <a:lnTo>
                    <a:pt x="1720" y="3716"/>
                  </a:lnTo>
                  <a:cubicBezTo>
                    <a:pt x="1831" y="3709"/>
                    <a:pt x="1963" y="3702"/>
                    <a:pt x="2116" y="3702"/>
                  </a:cubicBezTo>
                  <a:cubicBezTo>
                    <a:pt x="2317" y="3702"/>
                    <a:pt x="2483" y="3536"/>
                    <a:pt x="2483" y="3335"/>
                  </a:cubicBezTo>
                  <a:lnTo>
                    <a:pt x="2483" y="3272"/>
                  </a:lnTo>
                  <a:cubicBezTo>
                    <a:pt x="2476" y="3134"/>
                    <a:pt x="2400" y="3023"/>
                    <a:pt x="2275" y="2974"/>
                  </a:cubicBezTo>
                  <a:cubicBezTo>
                    <a:pt x="1901" y="2794"/>
                    <a:pt x="2255" y="2086"/>
                    <a:pt x="2255" y="2086"/>
                  </a:cubicBezTo>
                  <a:cubicBezTo>
                    <a:pt x="2255" y="2086"/>
                    <a:pt x="2948" y="5"/>
                    <a:pt x="1325" y="5"/>
                  </a:cubicBezTo>
                  <a:cubicBezTo>
                    <a:pt x="1288" y="2"/>
                    <a:pt x="1251" y="1"/>
                    <a:pt x="1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a:off x="3939375" y="2950100"/>
              <a:ext cx="254075" cy="34525"/>
            </a:xfrm>
            <a:custGeom>
              <a:avLst/>
              <a:gdLst/>
              <a:ahLst/>
              <a:cxnLst/>
              <a:rect l="l" t="t" r="r" b="b"/>
              <a:pathLst>
                <a:path w="10163" h="1381" extrusionOk="0">
                  <a:moveTo>
                    <a:pt x="35" y="0"/>
                  </a:moveTo>
                  <a:cubicBezTo>
                    <a:pt x="35" y="7"/>
                    <a:pt x="35" y="21"/>
                    <a:pt x="28" y="35"/>
                  </a:cubicBezTo>
                  <a:cubicBezTo>
                    <a:pt x="14" y="125"/>
                    <a:pt x="7" y="215"/>
                    <a:pt x="1" y="305"/>
                  </a:cubicBezTo>
                  <a:lnTo>
                    <a:pt x="1" y="368"/>
                  </a:lnTo>
                  <a:cubicBezTo>
                    <a:pt x="923" y="985"/>
                    <a:pt x="2886" y="1380"/>
                    <a:pt x="5085" y="1380"/>
                  </a:cubicBezTo>
                  <a:cubicBezTo>
                    <a:pt x="7277" y="1380"/>
                    <a:pt x="9246" y="985"/>
                    <a:pt x="10162" y="368"/>
                  </a:cubicBezTo>
                  <a:lnTo>
                    <a:pt x="10162" y="312"/>
                  </a:lnTo>
                  <a:cubicBezTo>
                    <a:pt x="10162" y="222"/>
                    <a:pt x="10148" y="125"/>
                    <a:pt x="10134" y="35"/>
                  </a:cubicBezTo>
                  <a:cubicBezTo>
                    <a:pt x="10134" y="21"/>
                    <a:pt x="10134" y="7"/>
                    <a:pt x="10127" y="0"/>
                  </a:cubicBezTo>
                  <a:cubicBezTo>
                    <a:pt x="9045" y="569"/>
                    <a:pt x="7159" y="916"/>
                    <a:pt x="5078" y="916"/>
                  </a:cubicBezTo>
                  <a:cubicBezTo>
                    <a:pt x="2997" y="916"/>
                    <a:pt x="1117" y="569"/>
                    <a:pt x="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a:off x="3940925" y="2973500"/>
              <a:ext cx="251125" cy="74600"/>
            </a:xfrm>
            <a:custGeom>
              <a:avLst/>
              <a:gdLst/>
              <a:ahLst/>
              <a:cxnLst/>
              <a:rect l="l" t="t" r="r" b="b"/>
              <a:pathLst>
                <a:path w="10045" h="2984" extrusionOk="0">
                  <a:moveTo>
                    <a:pt x="10038" y="0"/>
                  </a:moveTo>
                  <a:cubicBezTo>
                    <a:pt x="8956" y="555"/>
                    <a:pt x="7076" y="902"/>
                    <a:pt x="5016" y="902"/>
                  </a:cubicBezTo>
                  <a:cubicBezTo>
                    <a:pt x="2963" y="902"/>
                    <a:pt x="1076" y="555"/>
                    <a:pt x="1" y="0"/>
                  </a:cubicBezTo>
                  <a:lnTo>
                    <a:pt x="1" y="0"/>
                  </a:lnTo>
                  <a:cubicBezTo>
                    <a:pt x="348" y="1409"/>
                    <a:pt x="2096" y="2303"/>
                    <a:pt x="2117" y="2317"/>
                  </a:cubicBezTo>
                  <a:cubicBezTo>
                    <a:pt x="2193" y="2352"/>
                    <a:pt x="2241" y="2435"/>
                    <a:pt x="2248" y="2525"/>
                  </a:cubicBezTo>
                  <a:cubicBezTo>
                    <a:pt x="2248" y="2983"/>
                    <a:pt x="4052" y="2983"/>
                    <a:pt x="5023" y="2983"/>
                  </a:cubicBezTo>
                  <a:cubicBezTo>
                    <a:pt x="5987" y="2983"/>
                    <a:pt x="7797" y="2983"/>
                    <a:pt x="7797" y="2525"/>
                  </a:cubicBezTo>
                  <a:cubicBezTo>
                    <a:pt x="7790" y="2435"/>
                    <a:pt x="7846" y="2352"/>
                    <a:pt x="7922" y="2317"/>
                  </a:cubicBezTo>
                  <a:cubicBezTo>
                    <a:pt x="7943" y="2303"/>
                    <a:pt x="9691" y="1409"/>
                    <a:pt x="10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a:off x="3968675" y="2772875"/>
              <a:ext cx="195450" cy="72975"/>
            </a:xfrm>
            <a:custGeom>
              <a:avLst/>
              <a:gdLst/>
              <a:ahLst/>
              <a:cxnLst/>
              <a:rect l="l" t="t" r="r" b="b"/>
              <a:pathLst>
                <a:path w="7818" h="2919" extrusionOk="0">
                  <a:moveTo>
                    <a:pt x="1" y="0"/>
                  </a:moveTo>
                  <a:cubicBezTo>
                    <a:pt x="257" y="569"/>
                    <a:pt x="625" y="1249"/>
                    <a:pt x="1083" y="2012"/>
                  </a:cubicBezTo>
                  <a:cubicBezTo>
                    <a:pt x="1208" y="2220"/>
                    <a:pt x="1270" y="2463"/>
                    <a:pt x="1277" y="2705"/>
                  </a:cubicBezTo>
                  <a:cubicBezTo>
                    <a:pt x="2148" y="2848"/>
                    <a:pt x="3028" y="2919"/>
                    <a:pt x="3910" y="2919"/>
                  </a:cubicBezTo>
                  <a:cubicBezTo>
                    <a:pt x="4792" y="2919"/>
                    <a:pt x="5675" y="2848"/>
                    <a:pt x="6549" y="2705"/>
                  </a:cubicBezTo>
                  <a:cubicBezTo>
                    <a:pt x="6549" y="2463"/>
                    <a:pt x="6611" y="2220"/>
                    <a:pt x="6736" y="2012"/>
                  </a:cubicBezTo>
                  <a:cubicBezTo>
                    <a:pt x="7194" y="1249"/>
                    <a:pt x="7554" y="569"/>
                    <a:pt x="7818" y="0"/>
                  </a:cubicBezTo>
                  <a:lnTo>
                    <a:pt x="7818" y="0"/>
                  </a:lnTo>
                  <a:cubicBezTo>
                    <a:pt x="6626" y="251"/>
                    <a:pt x="5411" y="377"/>
                    <a:pt x="4194" y="377"/>
                  </a:cubicBezTo>
                  <a:cubicBezTo>
                    <a:pt x="4100" y="377"/>
                    <a:pt x="4006" y="376"/>
                    <a:pt x="3913" y="375"/>
                  </a:cubicBezTo>
                  <a:cubicBezTo>
                    <a:pt x="3819" y="376"/>
                    <a:pt x="3725" y="377"/>
                    <a:pt x="3630" y="377"/>
                  </a:cubicBezTo>
                  <a:cubicBezTo>
                    <a:pt x="2408" y="377"/>
                    <a:pt x="1192" y="251"/>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4072200" y="2897375"/>
              <a:ext cx="17200" cy="64000"/>
            </a:xfrm>
            <a:custGeom>
              <a:avLst/>
              <a:gdLst/>
              <a:ahLst/>
              <a:cxnLst/>
              <a:rect l="l" t="t" r="r" b="b"/>
              <a:pathLst>
                <a:path w="688" h="2560" extrusionOk="0">
                  <a:moveTo>
                    <a:pt x="528" y="0"/>
                  </a:moveTo>
                  <a:cubicBezTo>
                    <a:pt x="354" y="7"/>
                    <a:pt x="181" y="14"/>
                    <a:pt x="1" y="14"/>
                  </a:cubicBezTo>
                  <a:lnTo>
                    <a:pt x="1" y="2560"/>
                  </a:lnTo>
                  <a:cubicBezTo>
                    <a:pt x="230" y="2560"/>
                    <a:pt x="458" y="2553"/>
                    <a:pt x="687" y="2539"/>
                  </a:cubicBezTo>
                  <a:cubicBezTo>
                    <a:pt x="667" y="1617"/>
                    <a:pt x="583" y="632"/>
                    <a:pt x="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a:off x="4043425" y="2897375"/>
              <a:ext cx="17175" cy="64000"/>
            </a:xfrm>
            <a:custGeom>
              <a:avLst/>
              <a:gdLst/>
              <a:ahLst/>
              <a:cxnLst/>
              <a:rect l="l" t="t" r="r" b="b"/>
              <a:pathLst>
                <a:path w="687" h="2560" extrusionOk="0">
                  <a:moveTo>
                    <a:pt x="160" y="0"/>
                  </a:moveTo>
                  <a:cubicBezTo>
                    <a:pt x="104" y="632"/>
                    <a:pt x="21" y="1617"/>
                    <a:pt x="0" y="2539"/>
                  </a:cubicBezTo>
                  <a:cubicBezTo>
                    <a:pt x="229" y="2553"/>
                    <a:pt x="458" y="2560"/>
                    <a:pt x="687" y="2560"/>
                  </a:cubicBezTo>
                  <a:lnTo>
                    <a:pt x="687" y="21"/>
                  </a:lnTo>
                  <a:cubicBezTo>
                    <a:pt x="507" y="21"/>
                    <a:pt x="333" y="14"/>
                    <a:pt x="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4014975" y="2895650"/>
              <a:ext cx="20850" cy="64350"/>
            </a:xfrm>
            <a:custGeom>
              <a:avLst/>
              <a:gdLst/>
              <a:ahLst/>
              <a:cxnLst/>
              <a:rect l="l" t="t" r="r" b="b"/>
              <a:pathLst>
                <a:path w="834" h="2574" extrusionOk="0">
                  <a:moveTo>
                    <a:pt x="327" y="0"/>
                  </a:moveTo>
                  <a:cubicBezTo>
                    <a:pt x="230" y="583"/>
                    <a:pt x="56" y="1623"/>
                    <a:pt x="1" y="2504"/>
                  </a:cubicBezTo>
                  <a:cubicBezTo>
                    <a:pt x="223" y="2532"/>
                    <a:pt x="445" y="2553"/>
                    <a:pt x="680" y="2573"/>
                  </a:cubicBezTo>
                  <a:cubicBezTo>
                    <a:pt x="701" y="1658"/>
                    <a:pt x="778" y="680"/>
                    <a:pt x="833" y="49"/>
                  </a:cubicBezTo>
                  <a:cubicBezTo>
                    <a:pt x="660" y="35"/>
                    <a:pt x="493" y="21"/>
                    <a:pt x="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4097000" y="2895650"/>
              <a:ext cx="20825" cy="64350"/>
            </a:xfrm>
            <a:custGeom>
              <a:avLst/>
              <a:gdLst/>
              <a:ahLst/>
              <a:cxnLst/>
              <a:rect l="l" t="t" r="r" b="b"/>
              <a:pathLst>
                <a:path w="833" h="2574" extrusionOk="0">
                  <a:moveTo>
                    <a:pt x="507" y="0"/>
                  </a:moveTo>
                  <a:cubicBezTo>
                    <a:pt x="340" y="21"/>
                    <a:pt x="167" y="35"/>
                    <a:pt x="1" y="49"/>
                  </a:cubicBezTo>
                  <a:cubicBezTo>
                    <a:pt x="56" y="673"/>
                    <a:pt x="132" y="1658"/>
                    <a:pt x="153" y="2573"/>
                  </a:cubicBezTo>
                  <a:cubicBezTo>
                    <a:pt x="389" y="2553"/>
                    <a:pt x="611" y="2532"/>
                    <a:pt x="833" y="2504"/>
                  </a:cubicBezTo>
                  <a:cubicBezTo>
                    <a:pt x="777" y="1630"/>
                    <a:pt x="604" y="583"/>
                    <a:pt x="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3958450" y="2724325"/>
              <a:ext cx="216100" cy="23075"/>
            </a:xfrm>
            <a:custGeom>
              <a:avLst/>
              <a:gdLst/>
              <a:ahLst/>
              <a:cxnLst/>
              <a:rect l="l" t="t" r="r" b="b"/>
              <a:pathLst>
                <a:path w="8644" h="923" extrusionOk="0">
                  <a:moveTo>
                    <a:pt x="4322" y="0"/>
                  </a:moveTo>
                  <a:lnTo>
                    <a:pt x="4322" y="7"/>
                  </a:lnTo>
                  <a:cubicBezTo>
                    <a:pt x="2005" y="7"/>
                    <a:pt x="410" y="257"/>
                    <a:pt x="1" y="465"/>
                  </a:cubicBezTo>
                  <a:lnTo>
                    <a:pt x="49" y="493"/>
                  </a:lnTo>
                  <a:lnTo>
                    <a:pt x="84" y="507"/>
                  </a:lnTo>
                  <a:cubicBezTo>
                    <a:pt x="112" y="513"/>
                    <a:pt x="139" y="527"/>
                    <a:pt x="174" y="534"/>
                  </a:cubicBezTo>
                  <a:cubicBezTo>
                    <a:pt x="181" y="541"/>
                    <a:pt x="195" y="541"/>
                    <a:pt x="202" y="548"/>
                  </a:cubicBezTo>
                  <a:cubicBezTo>
                    <a:pt x="250" y="562"/>
                    <a:pt x="299" y="576"/>
                    <a:pt x="354" y="590"/>
                  </a:cubicBezTo>
                  <a:lnTo>
                    <a:pt x="396" y="597"/>
                  </a:lnTo>
                  <a:lnTo>
                    <a:pt x="528" y="631"/>
                  </a:lnTo>
                  <a:lnTo>
                    <a:pt x="604" y="645"/>
                  </a:lnTo>
                  <a:lnTo>
                    <a:pt x="736" y="673"/>
                  </a:lnTo>
                  <a:lnTo>
                    <a:pt x="826" y="687"/>
                  </a:lnTo>
                  <a:cubicBezTo>
                    <a:pt x="874" y="694"/>
                    <a:pt x="916" y="701"/>
                    <a:pt x="965" y="708"/>
                  </a:cubicBezTo>
                  <a:lnTo>
                    <a:pt x="1076" y="728"/>
                  </a:lnTo>
                  <a:lnTo>
                    <a:pt x="1228" y="749"/>
                  </a:lnTo>
                  <a:lnTo>
                    <a:pt x="1346" y="763"/>
                  </a:lnTo>
                  <a:lnTo>
                    <a:pt x="1513" y="784"/>
                  </a:lnTo>
                  <a:lnTo>
                    <a:pt x="1644" y="798"/>
                  </a:lnTo>
                  <a:lnTo>
                    <a:pt x="1818" y="819"/>
                  </a:lnTo>
                  <a:lnTo>
                    <a:pt x="1957" y="833"/>
                  </a:lnTo>
                  <a:lnTo>
                    <a:pt x="2144" y="846"/>
                  </a:lnTo>
                  <a:lnTo>
                    <a:pt x="2296" y="860"/>
                  </a:lnTo>
                  <a:lnTo>
                    <a:pt x="2498" y="874"/>
                  </a:lnTo>
                  <a:lnTo>
                    <a:pt x="2664" y="881"/>
                  </a:lnTo>
                  <a:lnTo>
                    <a:pt x="2879" y="895"/>
                  </a:lnTo>
                  <a:cubicBezTo>
                    <a:pt x="2935" y="895"/>
                    <a:pt x="2990" y="902"/>
                    <a:pt x="3046" y="902"/>
                  </a:cubicBezTo>
                  <a:lnTo>
                    <a:pt x="3288" y="909"/>
                  </a:lnTo>
                  <a:lnTo>
                    <a:pt x="3448" y="916"/>
                  </a:lnTo>
                  <a:lnTo>
                    <a:pt x="3725" y="923"/>
                  </a:lnTo>
                  <a:lnTo>
                    <a:pt x="4911" y="923"/>
                  </a:lnTo>
                  <a:lnTo>
                    <a:pt x="5182" y="916"/>
                  </a:lnTo>
                  <a:lnTo>
                    <a:pt x="5348" y="909"/>
                  </a:lnTo>
                  <a:lnTo>
                    <a:pt x="5591" y="902"/>
                  </a:lnTo>
                  <a:cubicBezTo>
                    <a:pt x="5647" y="902"/>
                    <a:pt x="5702" y="895"/>
                    <a:pt x="5758" y="895"/>
                  </a:cubicBezTo>
                  <a:lnTo>
                    <a:pt x="5973" y="881"/>
                  </a:lnTo>
                  <a:lnTo>
                    <a:pt x="6139" y="874"/>
                  </a:lnTo>
                  <a:lnTo>
                    <a:pt x="6340" y="853"/>
                  </a:lnTo>
                  <a:lnTo>
                    <a:pt x="6493" y="846"/>
                  </a:lnTo>
                  <a:lnTo>
                    <a:pt x="6680" y="826"/>
                  </a:lnTo>
                  <a:lnTo>
                    <a:pt x="6826" y="812"/>
                  </a:lnTo>
                  <a:cubicBezTo>
                    <a:pt x="6881" y="812"/>
                    <a:pt x="6944" y="805"/>
                    <a:pt x="6999" y="798"/>
                  </a:cubicBezTo>
                  <a:lnTo>
                    <a:pt x="7131" y="784"/>
                  </a:lnTo>
                  <a:lnTo>
                    <a:pt x="7290" y="763"/>
                  </a:lnTo>
                  <a:lnTo>
                    <a:pt x="7415" y="749"/>
                  </a:lnTo>
                  <a:lnTo>
                    <a:pt x="7561" y="722"/>
                  </a:lnTo>
                  <a:lnTo>
                    <a:pt x="7672" y="708"/>
                  </a:lnTo>
                  <a:lnTo>
                    <a:pt x="7811" y="687"/>
                  </a:lnTo>
                  <a:lnTo>
                    <a:pt x="7908" y="666"/>
                  </a:lnTo>
                  <a:lnTo>
                    <a:pt x="8033" y="645"/>
                  </a:lnTo>
                  <a:lnTo>
                    <a:pt x="8109" y="631"/>
                  </a:lnTo>
                  <a:lnTo>
                    <a:pt x="8241" y="597"/>
                  </a:lnTo>
                  <a:lnTo>
                    <a:pt x="8289" y="590"/>
                  </a:lnTo>
                  <a:cubicBezTo>
                    <a:pt x="8345" y="569"/>
                    <a:pt x="8393" y="555"/>
                    <a:pt x="8435" y="541"/>
                  </a:cubicBezTo>
                  <a:cubicBezTo>
                    <a:pt x="8449" y="541"/>
                    <a:pt x="8456" y="541"/>
                    <a:pt x="8463" y="534"/>
                  </a:cubicBezTo>
                  <a:cubicBezTo>
                    <a:pt x="8497" y="527"/>
                    <a:pt x="8532" y="513"/>
                    <a:pt x="8560" y="500"/>
                  </a:cubicBezTo>
                  <a:lnTo>
                    <a:pt x="8594" y="486"/>
                  </a:lnTo>
                  <a:cubicBezTo>
                    <a:pt x="8608" y="479"/>
                    <a:pt x="8629" y="472"/>
                    <a:pt x="8643" y="465"/>
                  </a:cubicBezTo>
                  <a:cubicBezTo>
                    <a:pt x="8227" y="257"/>
                    <a:pt x="6638" y="0"/>
                    <a:pt x="4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3958800" y="2748250"/>
              <a:ext cx="215050" cy="22400"/>
            </a:xfrm>
            <a:custGeom>
              <a:avLst/>
              <a:gdLst/>
              <a:ahLst/>
              <a:cxnLst/>
              <a:rect l="l" t="t" r="r" b="b"/>
              <a:pathLst>
                <a:path w="8602" h="896" extrusionOk="0">
                  <a:moveTo>
                    <a:pt x="0" y="0"/>
                  </a:moveTo>
                  <a:lnTo>
                    <a:pt x="0" y="0"/>
                  </a:lnTo>
                  <a:cubicBezTo>
                    <a:pt x="14" y="49"/>
                    <a:pt x="35" y="104"/>
                    <a:pt x="49" y="160"/>
                  </a:cubicBezTo>
                  <a:cubicBezTo>
                    <a:pt x="56" y="174"/>
                    <a:pt x="63" y="188"/>
                    <a:pt x="70" y="208"/>
                  </a:cubicBezTo>
                  <a:cubicBezTo>
                    <a:pt x="91" y="264"/>
                    <a:pt x="111" y="326"/>
                    <a:pt x="139" y="396"/>
                  </a:cubicBezTo>
                  <a:lnTo>
                    <a:pt x="153" y="437"/>
                  </a:lnTo>
                  <a:cubicBezTo>
                    <a:pt x="985" y="715"/>
                    <a:pt x="2588" y="895"/>
                    <a:pt x="4301" y="895"/>
                  </a:cubicBezTo>
                  <a:cubicBezTo>
                    <a:pt x="6014" y="895"/>
                    <a:pt x="7616" y="715"/>
                    <a:pt x="8449" y="437"/>
                  </a:cubicBezTo>
                  <a:lnTo>
                    <a:pt x="8469" y="396"/>
                  </a:lnTo>
                  <a:cubicBezTo>
                    <a:pt x="8490" y="333"/>
                    <a:pt x="8518" y="264"/>
                    <a:pt x="8539" y="208"/>
                  </a:cubicBezTo>
                  <a:cubicBezTo>
                    <a:pt x="8539" y="195"/>
                    <a:pt x="8546" y="174"/>
                    <a:pt x="8553" y="160"/>
                  </a:cubicBezTo>
                  <a:cubicBezTo>
                    <a:pt x="8574" y="104"/>
                    <a:pt x="8587" y="49"/>
                    <a:pt x="8601" y="0"/>
                  </a:cubicBezTo>
                  <a:lnTo>
                    <a:pt x="8601" y="0"/>
                  </a:lnTo>
                  <a:lnTo>
                    <a:pt x="8587" y="7"/>
                  </a:lnTo>
                  <a:cubicBezTo>
                    <a:pt x="8525" y="28"/>
                    <a:pt x="8463" y="49"/>
                    <a:pt x="8400" y="63"/>
                  </a:cubicBezTo>
                  <a:lnTo>
                    <a:pt x="8393" y="63"/>
                  </a:lnTo>
                  <a:lnTo>
                    <a:pt x="8359" y="77"/>
                  </a:lnTo>
                  <a:cubicBezTo>
                    <a:pt x="8303" y="91"/>
                    <a:pt x="8241" y="104"/>
                    <a:pt x="8178" y="118"/>
                  </a:cubicBezTo>
                  <a:lnTo>
                    <a:pt x="8130" y="132"/>
                  </a:lnTo>
                  <a:cubicBezTo>
                    <a:pt x="8053" y="146"/>
                    <a:pt x="7977" y="167"/>
                    <a:pt x="7894" y="181"/>
                  </a:cubicBezTo>
                  <a:lnTo>
                    <a:pt x="7845" y="188"/>
                  </a:lnTo>
                  <a:lnTo>
                    <a:pt x="7630" y="222"/>
                  </a:lnTo>
                  <a:lnTo>
                    <a:pt x="7582" y="236"/>
                  </a:lnTo>
                  <a:cubicBezTo>
                    <a:pt x="7491" y="243"/>
                    <a:pt x="7408" y="257"/>
                    <a:pt x="7318" y="271"/>
                  </a:cubicBezTo>
                  <a:lnTo>
                    <a:pt x="7263" y="278"/>
                  </a:lnTo>
                  <a:lnTo>
                    <a:pt x="7034" y="306"/>
                  </a:lnTo>
                  <a:lnTo>
                    <a:pt x="6978" y="312"/>
                  </a:lnTo>
                  <a:cubicBezTo>
                    <a:pt x="6895" y="319"/>
                    <a:pt x="6798" y="326"/>
                    <a:pt x="6708" y="333"/>
                  </a:cubicBezTo>
                  <a:lnTo>
                    <a:pt x="6645" y="333"/>
                  </a:lnTo>
                  <a:lnTo>
                    <a:pt x="6403" y="354"/>
                  </a:lnTo>
                  <a:lnTo>
                    <a:pt x="6361" y="354"/>
                  </a:lnTo>
                  <a:lnTo>
                    <a:pt x="6090" y="375"/>
                  </a:lnTo>
                  <a:lnTo>
                    <a:pt x="6028" y="375"/>
                  </a:lnTo>
                  <a:lnTo>
                    <a:pt x="5785" y="382"/>
                  </a:lnTo>
                  <a:lnTo>
                    <a:pt x="5750" y="382"/>
                  </a:lnTo>
                  <a:lnTo>
                    <a:pt x="5494" y="396"/>
                  </a:lnTo>
                  <a:lnTo>
                    <a:pt x="5431" y="396"/>
                  </a:lnTo>
                  <a:lnTo>
                    <a:pt x="5209" y="403"/>
                  </a:lnTo>
                  <a:lnTo>
                    <a:pt x="5182" y="403"/>
                  </a:lnTo>
                  <a:lnTo>
                    <a:pt x="4953" y="410"/>
                  </a:lnTo>
                  <a:lnTo>
                    <a:pt x="4689" y="410"/>
                  </a:lnTo>
                  <a:lnTo>
                    <a:pt x="4502" y="417"/>
                  </a:lnTo>
                  <a:lnTo>
                    <a:pt x="3656" y="417"/>
                  </a:lnTo>
                  <a:lnTo>
                    <a:pt x="3420" y="410"/>
                  </a:lnTo>
                  <a:lnTo>
                    <a:pt x="3399" y="410"/>
                  </a:lnTo>
                  <a:lnTo>
                    <a:pt x="3177" y="403"/>
                  </a:lnTo>
                  <a:lnTo>
                    <a:pt x="3115" y="403"/>
                  </a:lnTo>
                  <a:lnTo>
                    <a:pt x="2851" y="389"/>
                  </a:lnTo>
                  <a:lnTo>
                    <a:pt x="2816" y="389"/>
                  </a:lnTo>
                  <a:lnTo>
                    <a:pt x="2581" y="375"/>
                  </a:lnTo>
                  <a:lnTo>
                    <a:pt x="2518" y="375"/>
                  </a:lnTo>
                  <a:lnTo>
                    <a:pt x="2248" y="361"/>
                  </a:lnTo>
                  <a:lnTo>
                    <a:pt x="2199" y="361"/>
                  </a:lnTo>
                  <a:cubicBezTo>
                    <a:pt x="2123" y="354"/>
                    <a:pt x="2040" y="347"/>
                    <a:pt x="1956" y="340"/>
                  </a:cubicBezTo>
                  <a:lnTo>
                    <a:pt x="1915" y="340"/>
                  </a:lnTo>
                  <a:lnTo>
                    <a:pt x="1894" y="333"/>
                  </a:lnTo>
                  <a:cubicBezTo>
                    <a:pt x="1804" y="326"/>
                    <a:pt x="1714" y="319"/>
                    <a:pt x="1623" y="306"/>
                  </a:cubicBezTo>
                  <a:lnTo>
                    <a:pt x="1575" y="306"/>
                  </a:lnTo>
                  <a:cubicBezTo>
                    <a:pt x="1492" y="299"/>
                    <a:pt x="1415" y="285"/>
                    <a:pt x="1339" y="278"/>
                  </a:cubicBezTo>
                  <a:lnTo>
                    <a:pt x="1284" y="271"/>
                  </a:lnTo>
                  <a:cubicBezTo>
                    <a:pt x="1193" y="257"/>
                    <a:pt x="1110" y="243"/>
                    <a:pt x="1020" y="236"/>
                  </a:cubicBezTo>
                  <a:lnTo>
                    <a:pt x="971" y="222"/>
                  </a:lnTo>
                  <a:cubicBezTo>
                    <a:pt x="895" y="215"/>
                    <a:pt x="826" y="202"/>
                    <a:pt x="756" y="188"/>
                  </a:cubicBezTo>
                  <a:lnTo>
                    <a:pt x="708" y="181"/>
                  </a:lnTo>
                  <a:cubicBezTo>
                    <a:pt x="632" y="167"/>
                    <a:pt x="548" y="146"/>
                    <a:pt x="479" y="132"/>
                  </a:cubicBezTo>
                  <a:lnTo>
                    <a:pt x="430" y="118"/>
                  </a:lnTo>
                  <a:lnTo>
                    <a:pt x="243" y="70"/>
                  </a:lnTo>
                  <a:lnTo>
                    <a:pt x="215" y="63"/>
                  </a:lnTo>
                  <a:lnTo>
                    <a:pt x="208" y="63"/>
                  </a:lnTo>
                  <a:cubicBezTo>
                    <a:pt x="139" y="49"/>
                    <a:pt x="77" y="28"/>
                    <a:pt x="21" y="7"/>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4156825" y="2886100"/>
              <a:ext cx="33150" cy="57075"/>
            </a:xfrm>
            <a:custGeom>
              <a:avLst/>
              <a:gdLst/>
              <a:ahLst/>
              <a:cxnLst/>
              <a:rect l="l" t="t" r="r" b="b"/>
              <a:pathLst>
                <a:path w="1326" h="2283" extrusionOk="0">
                  <a:moveTo>
                    <a:pt x="153" y="1"/>
                  </a:moveTo>
                  <a:cubicBezTo>
                    <a:pt x="105" y="14"/>
                    <a:pt x="49" y="28"/>
                    <a:pt x="1" y="42"/>
                  </a:cubicBezTo>
                  <a:cubicBezTo>
                    <a:pt x="431" y="736"/>
                    <a:pt x="743" y="1492"/>
                    <a:pt x="930" y="2283"/>
                  </a:cubicBezTo>
                  <a:cubicBezTo>
                    <a:pt x="1062" y="2227"/>
                    <a:pt x="1200" y="2158"/>
                    <a:pt x="1325" y="2088"/>
                  </a:cubicBezTo>
                  <a:cubicBezTo>
                    <a:pt x="1069" y="1325"/>
                    <a:pt x="666" y="618"/>
                    <a:pt x="1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4142250" y="2890275"/>
              <a:ext cx="26900" cy="60525"/>
            </a:xfrm>
            <a:custGeom>
              <a:avLst/>
              <a:gdLst/>
              <a:ahLst/>
              <a:cxnLst/>
              <a:rect l="l" t="t" r="r" b="b"/>
              <a:pathLst>
                <a:path w="1076" h="2421" extrusionOk="0">
                  <a:moveTo>
                    <a:pt x="112" y="0"/>
                  </a:moveTo>
                  <a:lnTo>
                    <a:pt x="1" y="21"/>
                  </a:lnTo>
                  <a:cubicBezTo>
                    <a:pt x="271" y="805"/>
                    <a:pt x="479" y="1602"/>
                    <a:pt x="618" y="2421"/>
                  </a:cubicBezTo>
                  <a:cubicBezTo>
                    <a:pt x="778" y="2379"/>
                    <a:pt x="930" y="2331"/>
                    <a:pt x="1076" y="2282"/>
                  </a:cubicBezTo>
                  <a:lnTo>
                    <a:pt x="1069" y="2282"/>
                  </a:lnTo>
                  <a:cubicBezTo>
                    <a:pt x="889" y="1471"/>
                    <a:pt x="563" y="701"/>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3942850" y="2886100"/>
              <a:ext cx="33150" cy="57075"/>
            </a:xfrm>
            <a:custGeom>
              <a:avLst/>
              <a:gdLst/>
              <a:ahLst/>
              <a:cxnLst/>
              <a:rect l="l" t="t" r="r" b="b"/>
              <a:pathLst>
                <a:path w="1326" h="2283" extrusionOk="0">
                  <a:moveTo>
                    <a:pt x="1172" y="1"/>
                  </a:moveTo>
                  <a:cubicBezTo>
                    <a:pt x="659" y="618"/>
                    <a:pt x="257" y="1325"/>
                    <a:pt x="0" y="2088"/>
                  </a:cubicBezTo>
                  <a:cubicBezTo>
                    <a:pt x="125" y="2158"/>
                    <a:pt x="257" y="2227"/>
                    <a:pt x="396" y="2283"/>
                  </a:cubicBezTo>
                  <a:cubicBezTo>
                    <a:pt x="583" y="1492"/>
                    <a:pt x="895" y="736"/>
                    <a:pt x="1325" y="42"/>
                  </a:cubicBezTo>
                  <a:cubicBezTo>
                    <a:pt x="1277" y="28"/>
                    <a:pt x="1221" y="14"/>
                    <a:pt x="1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3980300" y="2851950"/>
              <a:ext cx="172225" cy="34350"/>
            </a:xfrm>
            <a:custGeom>
              <a:avLst/>
              <a:gdLst/>
              <a:ahLst/>
              <a:cxnLst/>
              <a:rect l="l" t="t" r="r" b="b"/>
              <a:pathLst>
                <a:path w="6889" h="1374" extrusionOk="0">
                  <a:moveTo>
                    <a:pt x="736" y="0"/>
                  </a:moveTo>
                  <a:cubicBezTo>
                    <a:pt x="722" y="56"/>
                    <a:pt x="701" y="104"/>
                    <a:pt x="680" y="153"/>
                  </a:cubicBezTo>
                  <a:cubicBezTo>
                    <a:pt x="680" y="160"/>
                    <a:pt x="673" y="167"/>
                    <a:pt x="666" y="181"/>
                  </a:cubicBezTo>
                  <a:cubicBezTo>
                    <a:pt x="639" y="229"/>
                    <a:pt x="611" y="285"/>
                    <a:pt x="576" y="333"/>
                  </a:cubicBezTo>
                  <a:cubicBezTo>
                    <a:pt x="569" y="347"/>
                    <a:pt x="562" y="361"/>
                    <a:pt x="548" y="375"/>
                  </a:cubicBezTo>
                  <a:cubicBezTo>
                    <a:pt x="507" y="430"/>
                    <a:pt x="465" y="486"/>
                    <a:pt x="417" y="534"/>
                  </a:cubicBezTo>
                  <a:cubicBezTo>
                    <a:pt x="278" y="673"/>
                    <a:pt x="146" y="819"/>
                    <a:pt x="14" y="971"/>
                  </a:cubicBezTo>
                  <a:lnTo>
                    <a:pt x="0" y="978"/>
                  </a:lnTo>
                  <a:cubicBezTo>
                    <a:pt x="1135" y="1242"/>
                    <a:pt x="2291" y="1374"/>
                    <a:pt x="3447" y="1374"/>
                  </a:cubicBezTo>
                  <a:cubicBezTo>
                    <a:pt x="4603" y="1374"/>
                    <a:pt x="5758" y="1242"/>
                    <a:pt x="6888" y="978"/>
                  </a:cubicBezTo>
                  <a:lnTo>
                    <a:pt x="6874" y="971"/>
                  </a:lnTo>
                  <a:cubicBezTo>
                    <a:pt x="6742" y="819"/>
                    <a:pt x="6618" y="673"/>
                    <a:pt x="6472" y="534"/>
                  </a:cubicBezTo>
                  <a:cubicBezTo>
                    <a:pt x="6423" y="486"/>
                    <a:pt x="6382" y="430"/>
                    <a:pt x="6340" y="375"/>
                  </a:cubicBezTo>
                  <a:cubicBezTo>
                    <a:pt x="6333" y="361"/>
                    <a:pt x="6319" y="347"/>
                    <a:pt x="6312" y="333"/>
                  </a:cubicBezTo>
                  <a:cubicBezTo>
                    <a:pt x="6278" y="285"/>
                    <a:pt x="6250" y="229"/>
                    <a:pt x="6222" y="181"/>
                  </a:cubicBezTo>
                  <a:cubicBezTo>
                    <a:pt x="6222" y="167"/>
                    <a:pt x="6215" y="160"/>
                    <a:pt x="6208" y="153"/>
                  </a:cubicBezTo>
                  <a:cubicBezTo>
                    <a:pt x="6188" y="104"/>
                    <a:pt x="6167" y="56"/>
                    <a:pt x="6153" y="0"/>
                  </a:cubicBezTo>
                  <a:cubicBezTo>
                    <a:pt x="5255" y="146"/>
                    <a:pt x="4349" y="219"/>
                    <a:pt x="3444" y="219"/>
                  </a:cubicBezTo>
                  <a:cubicBezTo>
                    <a:pt x="2539" y="219"/>
                    <a:pt x="1634" y="146"/>
                    <a:pt x="7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3986550" y="2893050"/>
              <a:ext cx="25150" cy="63650"/>
            </a:xfrm>
            <a:custGeom>
              <a:avLst/>
              <a:gdLst/>
              <a:ahLst/>
              <a:cxnLst/>
              <a:rect l="l" t="t" r="r" b="b"/>
              <a:pathLst>
                <a:path w="1006" h="2546" extrusionOk="0">
                  <a:moveTo>
                    <a:pt x="624" y="0"/>
                  </a:moveTo>
                  <a:cubicBezTo>
                    <a:pt x="340" y="784"/>
                    <a:pt x="132" y="1595"/>
                    <a:pt x="0" y="2421"/>
                  </a:cubicBezTo>
                  <a:cubicBezTo>
                    <a:pt x="215" y="2462"/>
                    <a:pt x="444" y="2504"/>
                    <a:pt x="680" y="2546"/>
                  </a:cubicBezTo>
                  <a:cubicBezTo>
                    <a:pt x="735" y="1686"/>
                    <a:pt x="895" y="701"/>
                    <a:pt x="1006" y="56"/>
                  </a:cubicBezTo>
                  <a:cubicBezTo>
                    <a:pt x="874" y="35"/>
                    <a:pt x="749" y="21"/>
                    <a:pt x="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4121100" y="2893050"/>
              <a:ext cx="25175" cy="63650"/>
            </a:xfrm>
            <a:custGeom>
              <a:avLst/>
              <a:gdLst/>
              <a:ahLst/>
              <a:cxnLst/>
              <a:rect l="l" t="t" r="r" b="b"/>
              <a:pathLst>
                <a:path w="1007" h="2546" extrusionOk="0">
                  <a:moveTo>
                    <a:pt x="375" y="0"/>
                  </a:moveTo>
                  <a:cubicBezTo>
                    <a:pt x="257" y="21"/>
                    <a:pt x="132" y="35"/>
                    <a:pt x="1" y="56"/>
                  </a:cubicBezTo>
                  <a:cubicBezTo>
                    <a:pt x="112" y="701"/>
                    <a:pt x="271" y="1686"/>
                    <a:pt x="327" y="2546"/>
                  </a:cubicBezTo>
                  <a:cubicBezTo>
                    <a:pt x="563" y="2511"/>
                    <a:pt x="791" y="2462"/>
                    <a:pt x="1006" y="2421"/>
                  </a:cubicBezTo>
                  <a:cubicBezTo>
                    <a:pt x="875" y="1595"/>
                    <a:pt x="660" y="784"/>
                    <a:pt x="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3963825" y="2890275"/>
              <a:ext cx="26900" cy="60525"/>
            </a:xfrm>
            <a:custGeom>
              <a:avLst/>
              <a:gdLst/>
              <a:ahLst/>
              <a:cxnLst/>
              <a:rect l="l" t="t" r="r" b="b"/>
              <a:pathLst>
                <a:path w="1076" h="2421" extrusionOk="0">
                  <a:moveTo>
                    <a:pt x="958" y="0"/>
                  </a:moveTo>
                  <a:cubicBezTo>
                    <a:pt x="507" y="701"/>
                    <a:pt x="181" y="1471"/>
                    <a:pt x="1" y="2282"/>
                  </a:cubicBezTo>
                  <a:cubicBezTo>
                    <a:pt x="146" y="2331"/>
                    <a:pt x="299" y="2379"/>
                    <a:pt x="458" y="2421"/>
                  </a:cubicBezTo>
                  <a:cubicBezTo>
                    <a:pt x="590" y="1609"/>
                    <a:pt x="798" y="805"/>
                    <a:pt x="1076" y="28"/>
                  </a:cubicBezTo>
                  <a:lnTo>
                    <a:pt x="9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7"/>
          <p:cNvSpPr/>
          <p:nvPr/>
        </p:nvSpPr>
        <p:spPr>
          <a:xfrm>
            <a:off x="1181901" y="1215921"/>
            <a:ext cx="530892" cy="506663"/>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7"/>
          <p:cNvGrpSpPr/>
          <p:nvPr/>
        </p:nvGrpSpPr>
        <p:grpSpPr>
          <a:xfrm>
            <a:off x="4413942" y="1831001"/>
            <a:ext cx="316117" cy="316117"/>
            <a:chOff x="2187125" y="3103725"/>
            <a:chExt cx="358450" cy="358450"/>
          </a:xfrm>
        </p:grpSpPr>
        <p:sp>
          <p:nvSpPr>
            <p:cNvPr id="199" name="Google Shape;199;p17"/>
            <p:cNvSpPr/>
            <p:nvPr/>
          </p:nvSpPr>
          <p:spPr>
            <a:xfrm>
              <a:off x="2187125" y="3103725"/>
              <a:ext cx="52400" cy="50150"/>
            </a:xfrm>
            <a:custGeom>
              <a:avLst/>
              <a:gdLst/>
              <a:ahLst/>
              <a:cxnLst/>
              <a:rect l="l" t="t" r="r" b="b"/>
              <a:pathLst>
                <a:path w="2096" h="2006" extrusionOk="0">
                  <a:moveTo>
                    <a:pt x="257" y="1"/>
                  </a:moveTo>
                  <a:cubicBezTo>
                    <a:pt x="188" y="1"/>
                    <a:pt x="125" y="28"/>
                    <a:pt x="84" y="77"/>
                  </a:cubicBezTo>
                  <a:cubicBezTo>
                    <a:pt x="28" y="125"/>
                    <a:pt x="0" y="188"/>
                    <a:pt x="0" y="264"/>
                  </a:cubicBezTo>
                  <a:lnTo>
                    <a:pt x="0" y="2005"/>
                  </a:lnTo>
                  <a:cubicBezTo>
                    <a:pt x="160" y="1873"/>
                    <a:pt x="340" y="1762"/>
                    <a:pt x="534" y="1679"/>
                  </a:cubicBezTo>
                  <a:cubicBezTo>
                    <a:pt x="597" y="1651"/>
                    <a:pt x="666" y="1617"/>
                    <a:pt x="736" y="1589"/>
                  </a:cubicBezTo>
                  <a:lnTo>
                    <a:pt x="756" y="1582"/>
                  </a:lnTo>
                  <a:cubicBezTo>
                    <a:pt x="826" y="1554"/>
                    <a:pt x="895" y="1533"/>
                    <a:pt x="965" y="1513"/>
                  </a:cubicBezTo>
                  <a:lnTo>
                    <a:pt x="1006" y="1499"/>
                  </a:lnTo>
                  <a:cubicBezTo>
                    <a:pt x="1076" y="1478"/>
                    <a:pt x="1145" y="1457"/>
                    <a:pt x="1221" y="1443"/>
                  </a:cubicBezTo>
                  <a:lnTo>
                    <a:pt x="1263" y="1436"/>
                  </a:lnTo>
                  <a:cubicBezTo>
                    <a:pt x="1339" y="1416"/>
                    <a:pt x="1422" y="1402"/>
                    <a:pt x="1506" y="1381"/>
                  </a:cubicBezTo>
                  <a:lnTo>
                    <a:pt x="1533" y="1381"/>
                  </a:lnTo>
                  <a:cubicBezTo>
                    <a:pt x="1617" y="1360"/>
                    <a:pt x="1707" y="1346"/>
                    <a:pt x="1804" y="1339"/>
                  </a:cubicBezTo>
                  <a:cubicBezTo>
                    <a:pt x="1825" y="1006"/>
                    <a:pt x="1901" y="673"/>
                    <a:pt x="2040" y="368"/>
                  </a:cubicBezTo>
                  <a:cubicBezTo>
                    <a:pt x="2060" y="333"/>
                    <a:pt x="2074" y="292"/>
                    <a:pt x="2095" y="257"/>
                  </a:cubicBezTo>
                  <a:cubicBezTo>
                    <a:pt x="1519" y="21"/>
                    <a:pt x="590" y="7"/>
                    <a:pt x="257"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2187125" y="3148475"/>
              <a:ext cx="128000" cy="313700"/>
            </a:xfrm>
            <a:custGeom>
              <a:avLst/>
              <a:gdLst/>
              <a:ahLst/>
              <a:cxnLst/>
              <a:rect l="l" t="t" r="r" b="b"/>
              <a:pathLst>
                <a:path w="5120" h="12548" extrusionOk="0">
                  <a:moveTo>
                    <a:pt x="3542" y="539"/>
                  </a:moveTo>
                  <a:cubicBezTo>
                    <a:pt x="3573" y="539"/>
                    <a:pt x="3604" y="544"/>
                    <a:pt x="3635" y="555"/>
                  </a:cubicBezTo>
                  <a:lnTo>
                    <a:pt x="3635" y="562"/>
                  </a:lnTo>
                  <a:cubicBezTo>
                    <a:pt x="3857" y="590"/>
                    <a:pt x="4058" y="708"/>
                    <a:pt x="4190" y="895"/>
                  </a:cubicBezTo>
                  <a:cubicBezTo>
                    <a:pt x="4204" y="916"/>
                    <a:pt x="4218" y="936"/>
                    <a:pt x="4225" y="957"/>
                  </a:cubicBezTo>
                  <a:cubicBezTo>
                    <a:pt x="4308" y="1221"/>
                    <a:pt x="4356" y="1491"/>
                    <a:pt x="4384" y="1762"/>
                  </a:cubicBezTo>
                  <a:cubicBezTo>
                    <a:pt x="4398" y="1908"/>
                    <a:pt x="4301" y="2032"/>
                    <a:pt x="4155" y="2046"/>
                  </a:cubicBezTo>
                  <a:lnTo>
                    <a:pt x="4127" y="2046"/>
                  </a:lnTo>
                  <a:cubicBezTo>
                    <a:pt x="3996" y="2046"/>
                    <a:pt x="3892" y="1949"/>
                    <a:pt x="3878" y="1824"/>
                  </a:cubicBezTo>
                  <a:cubicBezTo>
                    <a:pt x="3857" y="1602"/>
                    <a:pt x="3815" y="1380"/>
                    <a:pt x="3760" y="1172"/>
                  </a:cubicBezTo>
                  <a:cubicBezTo>
                    <a:pt x="3697" y="1110"/>
                    <a:pt x="3621" y="1068"/>
                    <a:pt x="3538" y="1061"/>
                  </a:cubicBezTo>
                  <a:cubicBezTo>
                    <a:pt x="3371" y="1061"/>
                    <a:pt x="3253" y="909"/>
                    <a:pt x="3281" y="749"/>
                  </a:cubicBezTo>
                  <a:cubicBezTo>
                    <a:pt x="3309" y="622"/>
                    <a:pt x="3421" y="539"/>
                    <a:pt x="3542" y="539"/>
                  </a:cubicBezTo>
                  <a:close/>
                  <a:moveTo>
                    <a:pt x="1579" y="624"/>
                  </a:moveTo>
                  <a:cubicBezTo>
                    <a:pt x="1695" y="624"/>
                    <a:pt x="1805" y="702"/>
                    <a:pt x="1832" y="825"/>
                  </a:cubicBezTo>
                  <a:cubicBezTo>
                    <a:pt x="1873" y="985"/>
                    <a:pt x="1755" y="1138"/>
                    <a:pt x="1589" y="1145"/>
                  </a:cubicBezTo>
                  <a:cubicBezTo>
                    <a:pt x="1388" y="1179"/>
                    <a:pt x="1193" y="1256"/>
                    <a:pt x="1020" y="1360"/>
                  </a:cubicBezTo>
                  <a:lnTo>
                    <a:pt x="1020" y="2560"/>
                  </a:lnTo>
                  <a:cubicBezTo>
                    <a:pt x="1055" y="2719"/>
                    <a:pt x="930" y="2872"/>
                    <a:pt x="763" y="2872"/>
                  </a:cubicBezTo>
                  <a:cubicBezTo>
                    <a:pt x="604" y="2872"/>
                    <a:pt x="479" y="2719"/>
                    <a:pt x="514" y="2560"/>
                  </a:cubicBezTo>
                  <a:lnTo>
                    <a:pt x="514" y="1283"/>
                  </a:lnTo>
                  <a:cubicBezTo>
                    <a:pt x="514" y="895"/>
                    <a:pt x="1249" y="694"/>
                    <a:pt x="1478" y="645"/>
                  </a:cubicBezTo>
                  <a:cubicBezTo>
                    <a:pt x="1511" y="631"/>
                    <a:pt x="1545" y="624"/>
                    <a:pt x="1579" y="624"/>
                  </a:cubicBezTo>
                  <a:close/>
                  <a:moveTo>
                    <a:pt x="2816" y="0"/>
                  </a:moveTo>
                  <a:cubicBezTo>
                    <a:pt x="2400" y="0"/>
                    <a:pt x="1991" y="35"/>
                    <a:pt x="1582" y="104"/>
                  </a:cubicBezTo>
                  <a:lnTo>
                    <a:pt x="1526" y="118"/>
                  </a:lnTo>
                  <a:cubicBezTo>
                    <a:pt x="1478" y="125"/>
                    <a:pt x="1436" y="132"/>
                    <a:pt x="1388" y="146"/>
                  </a:cubicBezTo>
                  <a:lnTo>
                    <a:pt x="1304" y="167"/>
                  </a:lnTo>
                  <a:lnTo>
                    <a:pt x="1228" y="187"/>
                  </a:lnTo>
                  <a:cubicBezTo>
                    <a:pt x="1152" y="208"/>
                    <a:pt x="1076" y="229"/>
                    <a:pt x="999" y="257"/>
                  </a:cubicBezTo>
                  <a:lnTo>
                    <a:pt x="951" y="271"/>
                  </a:lnTo>
                  <a:lnTo>
                    <a:pt x="826" y="319"/>
                  </a:lnTo>
                  <a:cubicBezTo>
                    <a:pt x="805" y="326"/>
                    <a:pt x="791" y="333"/>
                    <a:pt x="770" y="347"/>
                  </a:cubicBezTo>
                  <a:cubicBezTo>
                    <a:pt x="736" y="361"/>
                    <a:pt x="694" y="382"/>
                    <a:pt x="659" y="395"/>
                  </a:cubicBezTo>
                  <a:cubicBezTo>
                    <a:pt x="639" y="409"/>
                    <a:pt x="618" y="416"/>
                    <a:pt x="604" y="430"/>
                  </a:cubicBezTo>
                  <a:cubicBezTo>
                    <a:pt x="569" y="444"/>
                    <a:pt x="534" y="465"/>
                    <a:pt x="507" y="486"/>
                  </a:cubicBezTo>
                  <a:cubicBezTo>
                    <a:pt x="472" y="499"/>
                    <a:pt x="465" y="513"/>
                    <a:pt x="444" y="527"/>
                  </a:cubicBezTo>
                  <a:cubicBezTo>
                    <a:pt x="424" y="541"/>
                    <a:pt x="389" y="562"/>
                    <a:pt x="368" y="583"/>
                  </a:cubicBezTo>
                  <a:cubicBezTo>
                    <a:pt x="340" y="604"/>
                    <a:pt x="326" y="617"/>
                    <a:pt x="306" y="638"/>
                  </a:cubicBezTo>
                  <a:cubicBezTo>
                    <a:pt x="285" y="659"/>
                    <a:pt x="264" y="673"/>
                    <a:pt x="243" y="694"/>
                  </a:cubicBezTo>
                  <a:cubicBezTo>
                    <a:pt x="222" y="721"/>
                    <a:pt x="202" y="742"/>
                    <a:pt x="181" y="770"/>
                  </a:cubicBezTo>
                  <a:cubicBezTo>
                    <a:pt x="167" y="791"/>
                    <a:pt x="153" y="805"/>
                    <a:pt x="146" y="819"/>
                  </a:cubicBezTo>
                  <a:cubicBezTo>
                    <a:pt x="125" y="853"/>
                    <a:pt x="104" y="888"/>
                    <a:pt x="91" y="923"/>
                  </a:cubicBezTo>
                  <a:cubicBezTo>
                    <a:pt x="84" y="936"/>
                    <a:pt x="77" y="943"/>
                    <a:pt x="70" y="957"/>
                  </a:cubicBezTo>
                  <a:cubicBezTo>
                    <a:pt x="49" y="999"/>
                    <a:pt x="35" y="1040"/>
                    <a:pt x="28" y="1089"/>
                  </a:cubicBezTo>
                  <a:cubicBezTo>
                    <a:pt x="28" y="1096"/>
                    <a:pt x="21" y="1103"/>
                    <a:pt x="21" y="1117"/>
                  </a:cubicBezTo>
                  <a:cubicBezTo>
                    <a:pt x="7" y="1172"/>
                    <a:pt x="0" y="1228"/>
                    <a:pt x="0" y="1283"/>
                  </a:cubicBezTo>
                  <a:lnTo>
                    <a:pt x="0" y="11778"/>
                  </a:lnTo>
                  <a:cubicBezTo>
                    <a:pt x="0" y="12027"/>
                    <a:pt x="0" y="12548"/>
                    <a:pt x="1284" y="12548"/>
                  </a:cubicBezTo>
                  <a:lnTo>
                    <a:pt x="4093" y="12548"/>
                  </a:lnTo>
                  <a:cubicBezTo>
                    <a:pt x="4696" y="12548"/>
                    <a:pt x="5119" y="12326"/>
                    <a:pt x="5119" y="9475"/>
                  </a:cubicBezTo>
                  <a:cubicBezTo>
                    <a:pt x="5119" y="4092"/>
                    <a:pt x="4960" y="1124"/>
                    <a:pt x="4648" y="659"/>
                  </a:cubicBezTo>
                  <a:cubicBezTo>
                    <a:pt x="4218" y="0"/>
                    <a:pt x="3566" y="0"/>
                    <a:pt x="2816"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2245225" y="3103725"/>
              <a:ext cx="242250" cy="51125"/>
            </a:xfrm>
            <a:custGeom>
              <a:avLst/>
              <a:gdLst/>
              <a:ahLst/>
              <a:cxnLst/>
              <a:rect l="l" t="t" r="r" b="b"/>
              <a:pathLst>
                <a:path w="9690" h="2045" extrusionOk="0">
                  <a:moveTo>
                    <a:pt x="4125" y="510"/>
                  </a:moveTo>
                  <a:cubicBezTo>
                    <a:pt x="4265" y="510"/>
                    <a:pt x="4384" y="620"/>
                    <a:pt x="4384" y="770"/>
                  </a:cubicBezTo>
                  <a:cubicBezTo>
                    <a:pt x="4384" y="915"/>
                    <a:pt x="4264" y="1031"/>
                    <a:pt x="4123" y="1031"/>
                  </a:cubicBezTo>
                  <a:cubicBezTo>
                    <a:pt x="4108" y="1031"/>
                    <a:pt x="4094" y="1030"/>
                    <a:pt x="4078" y="1027"/>
                  </a:cubicBezTo>
                  <a:lnTo>
                    <a:pt x="2511" y="1027"/>
                  </a:lnTo>
                  <a:cubicBezTo>
                    <a:pt x="2164" y="1027"/>
                    <a:pt x="2164" y="514"/>
                    <a:pt x="2511" y="514"/>
                  </a:cubicBezTo>
                  <a:lnTo>
                    <a:pt x="4078" y="514"/>
                  </a:lnTo>
                  <a:cubicBezTo>
                    <a:pt x="4094" y="511"/>
                    <a:pt x="4110" y="510"/>
                    <a:pt x="4125" y="510"/>
                  </a:cubicBezTo>
                  <a:close/>
                  <a:moveTo>
                    <a:pt x="6171" y="510"/>
                  </a:moveTo>
                  <a:cubicBezTo>
                    <a:pt x="6313" y="510"/>
                    <a:pt x="6437" y="620"/>
                    <a:pt x="6437" y="770"/>
                  </a:cubicBezTo>
                  <a:cubicBezTo>
                    <a:pt x="6437" y="915"/>
                    <a:pt x="6312" y="1031"/>
                    <a:pt x="6170" y="1031"/>
                  </a:cubicBezTo>
                  <a:cubicBezTo>
                    <a:pt x="6155" y="1031"/>
                    <a:pt x="6140" y="1030"/>
                    <a:pt x="6125" y="1027"/>
                  </a:cubicBezTo>
                  <a:lnTo>
                    <a:pt x="5362" y="1027"/>
                  </a:lnTo>
                  <a:cubicBezTo>
                    <a:pt x="5347" y="1030"/>
                    <a:pt x="5332" y="1031"/>
                    <a:pt x="5317" y="1031"/>
                  </a:cubicBezTo>
                  <a:cubicBezTo>
                    <a:pt x="5175" y="1031"/>
                    <a:pt x="5050" y="915"/>
                    <a:pt x="5050" y="770"/>
                  </a:cubicBezTo>
                  <a:cubicBezTo>
                    <a:pt x="5050" y="620"/>
                    <a:pt x="5174" y="510"/>
                    <a:pt x="5315" y="510"/>
                  </a:cubicBezTo>
                  <a:cubicBezTo>
                    <a:pt x="5330" y="510"/>
                    <a:pt x="5346" y="511"/>
                    <a:pt x="5362" y="514"/>
                  </a:cubicBezTo>
                  <a:lnTo>
                    <a:pt x="6125" y="514"/>
                  </a:lnTo>
                  <a:cubicBezTo>
                    <a:pt x="6140" y="511"/>
                    <a:pt x="6156" y="510"/>
                    <a:pt x="6171" y="510"/>
                  </a:cubicBezTo>
                  <a:close/>
                  <a:moveTo>
                    <a:pt x="985" y="0"/>
                  </a:moveTo>
                  <a:cubicBezTo>
                    <a:pt x="729" y="0"/>
                    <a:pt x="488" y="124"/>
                    <a:pt x="340" y="327"/>
                  </a:cubicBezTo>
                  <a:cubicBezTo>
                    <a:pt x="146" y="611"/>
                    <a:pt x="28" y="937"/>
                    <a:pt x="0" y="1277"/>
                  </a:cubicBezTo>
                  <a:lnTo>
                    <a:pt x="1006" y="1277"/>
                  </a:lnTo>
                  <a:cubicBezTo>
                    <a:pt x="1575" y="1298"/>
                    <a:pt x="2136" y="1416"/>
                    <a:pt x="2670" y="1624"/>
                  </a:cubicBezTo>
                  <a:cubicBezTo>
                    <a:pt x="3368" y="1905"/>
                    <a:pt x="4106" y="2045"/>
                    <a:pt x="4845" y="2045"/>
                  </a:cubicBezTo>
                  <a:cubicBezTo>
                    <a:pt x="5584" y="2045"/>
                    <a:pt x="6322" y="1905"/>
                    <a:pt x="7019" y="1624"/>
                  </a:cubicBezTo>
                  <a:cubicBezTo>
                    <a:pt x="7547" y="1416"/>
                    <a:pt x="8115" y="1298"/>
                    <a:pt x="8684" y="1277"/>
                  </a:cubicBezTo>
                  <a:lnTo>
                    <a:pt x="8691" y="1284"/>
                  </a:lnTo>
                  <a:lnTo>
                    <a:pt x="9690" y="1284"/>
                  </a:lnTo>
                  <a:cubicBezTo>
                    <a:pt x="9662" y="937"/>
                    <a:pt x="9544" y="611"/>
                    <a:pt x="9357" y="327"/>
                  </a:cubicBezTo>
                  <a:cubicBezTo>
                    <a:pt x="9202" y="124"/>
                    <a:pt x="8961" y="0"/>
                    <a:pt x="8711" y="0"/>
                  </a:cubicBezTo>
                  <a:cubicBezTo>
                    <a:pt x="8705" y="0"/>
                    <a:pt x="8698" y="0"/>
                    <a:pt x="8691" y="1"/>
                  </a:cubicBezTo>
                  <a:lnTo>
                    <a:pt x="1006" y="1"/>
                  </a:lnTo>
                  <a:cubicBezTo>
                    <a:pt x="999" y="0"/>
                    <a:pt x="992" y="0"/>
                    <a:pt x="985" y="0"/>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2417400" y="3148625"/>
              <a:ext cx="128175" cy="313550"/>
            </a:xfrm>
            <a:custGeom>
              <a:avLst/>
              <a:gdLst/>
              <a:ahLst/>
              <a:cxnLst/>
              <a:rect l="l" t="t" r="r" b="b"/>
              <a:pathLst>
                <a:path w="5127" h="12542" extrusionOk="0">
                  <a:moveTo>
                    <a:pt x="3341" y="581"/>
                  </a:moveTo>
                  <a:cubicBezTo>
                    <a:pt x="3353" y="581"/>
                    <a:pt x="3366" y="582"/>
                    <a:pt x="3379" y="584"/>
                  </a:cubicBezTo>
                  <a:cubicBezTo>
                    <a:pt x="3975" y="681"/>
                    <a:pt x="4613" y="917"/>
                    <a:pt x="4613" y="1277"/>
                  </a:cubicBezTo>
                  <a:lnTo>
                    <a:pt x="4613" y="1791"/>
                  </a:lnTo>
                  <a:cubicBezTo>
                    <a:pt x="4648" y="1950"/>
                    <a:pt x="4523" y="2096"/>
                    <a:pt x="4357" y="2096"/>
                  </a:cubicBezTo>
                  <a:cubicBezTo>
                    <a:pt x="4197" y="2096"/>
                    <a:pt x="4072" y="1950"/>
                    <a:pt x="4107" y="1791"/>
                  </a:cubicBezTo>
                  <a:lnTo>
                    <a:pt x="4107" y="1360"/>
                  </a:lnTo>
                  <a:cubicBezTo>
                    <a:pt x="3857" y="1215"/>
                    <a:pt x="3580" y="1118"/>
                    <a:pt x="3295" y="1090"/>
                  </a:cubicBezTo>
                  <a:cubicBezTo>
                    <a:pt x="3157" y="1069"/>
                    <a:pt x="3060" y="937"/>
                    <a:pt x="3080" y="799"/>
                  </a:cubicBezTo>
                  <a:cubicBezTo>
                    <a:pt x="3106" y="673"/>
                    <a:pt x="3217" y="581"/>
                    <a:pt x="3341" y="581"/>
                  </a:cubicBezTo>
                  <a:close/>
                  <a:moveTo>
                    <a:pt x="1719" y="519"/>
                  </a:moveTo>
                  <a:cubicBezTo>
                    <a:pt x="1740" y="519"/>
                    <a:pt x="1762" y="520"/>
                    <a:pt x="1783" y="521"/>
                  </a:cubicBezTo>
                  <a:cubicBezTo>
                    <a:pt x="2075" y="556"/>
                    <a:pt x="2102" y="972"/>
                    <a:pt x="1818" y="1034"/>
                  </a:cubicBezTo>
                  <a:cubicBezTo>
                    <a:pt x="1513" y="1048"/>
                    <a:pt x="1430" y="1097"/>
                    <a:pt x="1367" y="1166"/>
                  </a:cubicBezTo>
                  <a:cubicBezTo>
                    <a:pt x="1291" y="1465"/>
                    <a:pt x="1242" y="1763"/>
                    <a:pt x="1228" y="2068"/>
                  </a:cubicBezTo>
                  <a:cubicBezTo>
                    <a:pt x="1208" y="2200"/>
                    <a:pt x="1104" y="2297"/>
                    <a:pt x="972" y="2304"/>
                  </a:cubicBezTo>
                  <a:lnTo>
                    <a:pt x="944" y="2304"/>
                  </a:lnTo>
                  <a:cubicBezTo>
                    <a:pt x="805" y="2283"/>
                    <a:pt x="701" y="2158"/>
                    <a:pt x="715" y="2019"/>
                  </a:cubicBezTo>
                  <a:cubicBezTo>
                    <a:pt x="736" y="1659"/>
                    <a:pt x="798" y="1298"/>
                    <a:pt x="902" y="951"/>
                  </a:cubicBezTo>
                  <a:cubicBezTo>
                    <a:pt x="909" y="930"/>
                    <a:pt x="916" y="910"/>
                    <a:pt x="937" y="896"/>
                  </a:cubicBezTo>
                  <a:cubicBezTo>
                    <a:pt x="1125" y="656"/>
                    <a:pt x="1416" y="519"/>
                    <a:pt x="1719" y="519"/>
                  </a:cubicBezTo>
                  <a:close/>
                  <a:moveTo>
                    <a:pt x="804" y="5410"/>
                  </a:moveTo>
                  <a:cubicBezTo>
                    <a:pt x="922" y="5410"/>
                    <a:pt x="1041" y="5485"/>
                    <a:pt x="1062" y="5633"/>
                  </a:cubicBezTo>
                  <a:cubicBezTo>
                    <a:pt x="1048" y="6230"/>
                    <a:pt x="1041" y="6909"/>
                    <a:pt x="1034" y="7672"/>
                  </a:cubicBezTo>
                  <a:lnTo>
                    <a:pt x="1034" y="7679"/>
                  </a:lnTo>
                  <a:cubicBezTo>
                    <a:pt x="1034" y="7818"/>
                    <a:pt x="916" y="7929"/>
                    <a:pt x="778" y="7929"/>
                  </a:cubicBezTo>
                  <a:cubicBezTo>
                    <a:pt x="632" y="7929"/>
                    <a:pt x="521" y="7811"/>
                    <a:pt x="521" y="7672"/>
                  </a:cubicBezTo>
                  <a:cubicBezTo>
                    <a:pt x="528" y="6902"/>
                    <a:pt x="535" y="6223"/>
                    <a:pt x="549" y="5619"/>
                  </a:cubicBezTo>
                  <a:cubicBezTo>
                    <a:pt x="576" y="5480"/>
                    <a:pt x="690" y="5410"/>
                    <a:pt x="804" y="5410"/>
                  </a:cubicBezTo>
                  <a:close/>
                  <a:moveTo>
                    <a:pt x="2303" y="1"/>
                  </a:moveTo>
                  <a:cubicBezTo>
                    <a:pt x="1554" y="1"/>
                    <a:pt x="909" y="1"/>
                    <a:pt x="472" y="653"/>
                  </a:cubicBezTo>
                  <a:cubicBezTo>
                    <a:pt x="160" y="1125"/>
                    <a:pt x="1" y="4086"/>
                    <a:pt x="1" y="9476"/>
                  </a:cubicBezTo>
                  <a:cubicBezTo>
                    <a:pt x="1" y="12327"/>
                    <a:pt x="431" y="12542"/>
                    <a:pt x="1027" y="12542"/>
                  </a:cubicBezTo>
                  <a:lnTo>
                    <a:pt x="3843" y="12542"/>
                  </a:lnTo>
                  <a:cubicBezTo>
                    <a:pt x="5120" y="12542"/>
                    <a:pt x="5120" y="12021"/>
                    <a:pt x="5120" y="11779"/>
                  </a:cubicBezTo>
                  <a:lnTo>
                    <a:pt x="5126" y="11772"/>
                  </a:lnTo>
                  <a:lnTo>
                    <a:pt x="5126" y="1284"/>
                  </a:lnTo>
                  <a:cubicBezTo>
                    <a:pt x="5126" y="1222"/>
                    <a:pt x="5120" y="1166"/>
                    <a:pt x="5106" y="1111"/>
                  </a:cubicBezTo>
                  <a:cubicBezTo>
                    <a:pt x="5106" y="1104"/>
                    <a:pt x="5099" y="1097"/>
                    <a:pt x="5099" y="1083"/>
                  </a:cubicBezTo>
                  <a:cubicBezTo>
                    <a:pt x="5092" y="1041"/>
                    <a:pt x="5078" y="1000"/>
                    <a:pt x="5057" y="958"/>
                  </a:cubicBezTo>
                  <a:cubicBezTo>
                    <a:pt x="5050" y="944"/>
                    <a:pt x="5043" y="930"/>
                    <a:pt x="5036" y="917"/>
                  </a:cubicBezTo>
                  <a:cubicBezTo>
                    <a:pt x="5022" y="882"/>
                    <a:pt x="5002" y="847"/>
                    <a:pt x="4981" y="819"/>
                  </a:cubicBezTo>
                  <a:cubicBezTo>
                    <a:pt x="4974" y="799"/>
                    <a:pt x="4960" y="785"/>
                    <a:pt x="4946" y="771"/>
                  </a:cubicBezTo>
                  <a:cubicBezTo>
                    <a:pt x="4932" y="750"/>
                    <a:pt x="4905" y="715"/>
                    <a:pt x="4884" y="695"/>
                  </a:cubicBezTo>
                  <a:cubicBezTo>
                    <a:pt x="4863" y="667"/>
                    <a:pt x="4842" y="653"/>
                    <a:pt x="4821" y="639"/>
                  </a:cubicBezTo>
                  <a:cubicBezTo>
                    <a:pt x="4807" y="618"/>
                    <a:pt x="4780" y="598"/>
                    <a:pt x="4759" y="584"/>
                  </a:cubicBezTo>
                  <a:cubicBezTo>
                    <a:pt x="4738" y="563"/>
                    <a:pt x="4710" y="542"/>
                    <a:pt x="4683" y="521"/>
                  </a:cubicBezTo>
                  <a:cubicBezTo>
                    <a:pt x="4662" y="507"/>
                    <a:pt x="4641" y="493"/>
                    <a:pt x="4620" y="480"/>
                  </a:cubicBezTo>
                  <a:cubicBezTo>
                    <a:pt x="4599" y="466"/>
                    <a:pt x="4558" y="445"/>
                    <a:pt x="4523" y="424"/>
                  </a:cubicBezTo>
                  <a:lnTo>
                    <a:pt x="4468" y="396"/>
                  </a:lnTo>
                  <a:cubicBezTo>
                    <a:pt x="4433" y="376"/>
                    <a:pt x="4391" y="362"/>
                    <a:pt x="4357" y="341"/>
                  </a:cubicBezTo>
                  <a:cubicBezTo>
                    <a:pt x="4336" y="334"/>
                    <a:pt x="4315" y="327"/>
                    <a:pt x="4301" y="320"/>
                  </a:cubicBezTo>
                  <a:cubicBezTo>
                    <a:pt x="4259" y="299"/>
                    <a:pt x="4218" y="285"/>
                    <a:pt x="4176" y="272"/>
                  </a:cubicBezTo>
                  <a:lnTo>
                    <a:pt x="4128" y="251"/>
                  </a:lnTo>
                  <a:cubicBezTo>
                    <a:pt x="4051" y="230"/>
                    <a:pt x="3982" y="209"/>
                    <a:pt x="3906" y="188"/>
                  </a:cubicBezTo>
                  <a:lnTo>
                    <a:pt x="3822" y="161"/>
                  </a:lnTo>
                  <a:lnTo>
                    <a:pt x="3732" y="147"/>
                  </a:lnTo>
                  <a:cubicBezTo>
                    <a:pt x="3691" y="133"/>
                    <a:pt x="3642" y="126"/>
                    <a:pt x="3594" y="112"/>
                  </a:cubicBezTo>
                  <a:lnTo>
                    <a:pt x="3538" y="105"/>
                  </a:lnTo>
                  <a:cubicBezTo>
                    <a:pt x="3136" y="36"/>
                    <a:pt x="2720" y="1"/>
                    <a:pt x="2303"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2493000" y="3103725"/>
              <a:ext cx="52575" cy="50150"/>
            </a:xfrm>
            <a:custGeom>
              <a:avLst/>
              <a:gdLst/>
              <a:ahLst/>
              <a:cxnLst/>
              <a:rect l="l" t="t" r="r" b="b"/>
              <a:pathLst>
                <a:path w="2103" h="2006" extrusionOk="0">
                  <a:moveTo>
                    <a:pt x="1839" y="1"/>
                  </a:moveTo>
                  <a:cubicBezTo>
                    <a:pt x="1506" y="7"/>
                    <a:pt x="577" y="21"/>
                    <a:pt x="1" y="264"/>
                  </a:cubicBezTo>
                  <a:cubicBezTo>
                    <a:pt x="22" y="299"/>
                    <a:pt x="42" y="333"/>
                    <a:pt x="56" y="375"/>
                  </a:cubicBezTo>
                  <a:cubicBezTo>
                    <a:pt x="195" y="680"/>
                    <a:pt x="278" y="1006"/>
                    <a:pt x="299" y="1339"/>
                  </a:cubicBezTo>
                  <a:cubicBezTo>
                    <a:pt x="389" y="1353"/>
                    <a:pt x="479" y="1367"/>
                    <a:pt x="570" y="1381"/>
                  </a:cubicBezTo>
                  <a:lnTo>
                    <a:pt x="590" y="1388"/>
                  </a:lnTo>
                  <a:cubicBezTo>
                    <a:pt x="681" y="1402"/>
                    <a:pt x="757" y="1416"/>
                    <a:pt x="833" y="1436"/>
                  </a:cubicBezTo>
                  <a:lnTo>
                    <a:pt x="875" y="1443"/>
                  </a:lnTo>
                  <a:cubicBezTo>
                    <a:pt x="951" y="1464"/>
                    <a:pt x="1020" y="1485"/>
                    <a:pt x="1097" y="1506"/>
                  </a:cubicBezTo>
                  <a:lnTo>
                    <a:pt x="1131" y="1513"/>
                  </a:lnTo>
                  <a:cubicBezTo>
                    <a:pt x="1201" y="1533"/>
                    <a:pt x="1270" y="1561"/>
                    <a:pt x="1340" y="1582"/>
                  </a:cubicBezTo>
                  <a:lnTo>
                    <a:pt x="1360" y="1596"/>
                  </a:lnTo>
                  <a:cubicBezTo>
                    <a:pt x="1430" y="1617"/>
                    <a:pt x="1499" y="1644"/>
                    <a:pt x="1561" y="1679"/>
                  </a:cubicBezTo>
                  <a:cubicBezTo>
                    <a:pt x="1756" y="1762"/>
                    <a:pt x="1936" y="1873"/>
                    <a:pt x="2096" y="2005"/>
                  </a:cubicBezTo>
                  <a:lnTo>
                    <a:pt x="2102" y="264"/>
                  </a:lnTo>
                  <a:cubicBezTo>
                    <a:pt x="2102" y="118"/>
                    <a:pt x="1985" y="1"/>
                    <a:pt x="1839" y="1"/>
                  </a:cubicBezTo>
                  <a:close/>
                </a:path>
              </a:pathLst>
            </a:custGeom>
            <a:solidFill>
              <a:srgbClr val="F9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17"/>
          <p:cNvGrpSpPr/>
          <p:nvPr/>
        </p:nvGrpSpPr>
        <p:grpSpPr>
          <a:xfrm>
            <a:off x="444630" y="1325688"/>
            <a:ext cx="1992870" cy="1788762"/>
            <a:chOff x="444630" y="1325688"/>
            <a:chExt cx="1992870" cy="1788762"/>
          </a:xfrm>
        </p:grpSpPr>
        <p:sp>
          <p:nvSpPr>
            <p:cNvPr id="205" name="Google Shape;205;p17"/>
            <p:cNvSpPr txBox="1"/>
            <p:nvPr/>
          </p:nvSpPr>
          <p:spPr>
            <a:xfrm>
              <a:off x="444630" y="2192816"/>
              <a:ext cx="1980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2000" b="1" dirty="0">
                  <a:solidFill>
                    <a:schemeClr val="tx1"/>
                  </a:solidFill>
                  <a:latin typeface="+mj-lt"/>
                  <a:ea typeface="Inter"/>
                  <a:cs typeface="Inter"/>
                  <a:sym typeface="Inter"/>
                </a:rPr>
                <a:t>Castrovillari</a:t>
              </a:r>
              <a:endParaRPr sz="2000" b="1" dirty="0">
                <a:solidFill>
                  <a:schemeClr val="tx1"/>
                </a:solidFill>
                <a:latin typeface="+mj-lt"/>
                <a:ea typeface="Inter"/>
                <a:cs typeface="Inter"/>
                <a:sym typeface="Inter"/>
              </a:endParaRPr>
            </a:p>
          </p:txBody>
        </p:sp>
        <p:sp>
          <p:nvSpPr>
            <p:cNvPr id="206" name="Google Shape;206;p17"/>
            <p:cNvSpPr txBox="1"/>
            <p:nvPr/>
          </p:nvSpPr>
          <p:spPr>
            <a:xfrm>
              <a:off x="457200" y="2542650"/>
              <a:ext cx="1980300" cy="57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it-IT" sz="1200" dirty="0">
                  <a:solidFill>
                    <a:schemeClr val="dk1"/>
                  </a:solidFill>
                  <a:latin typeface="+mj-lt"/>
                  <a:ea typeface="Inter"/>
                  <a:cs typeface="Inter"/>
                  <a:sym typeface="Inter"/>
                </a:rPr>
                <a:t>Introduzione al quartiere  «Civita» , San Giuliano, Madonna del Castello, Castello Aragonese</a:t>
              </a:r>
              <a:endParaRPr sz="1200" dirty="0">
                <a:solidFill>
                  <a:schemeClr val="dk1"/>
                </a:solidFill>
                <a:latin typeface="+mj-lt"/>
                <a:ea typeface="Inter"/>
                <a:cs typeface="Inter"/>
                <a:sym typeface="Inter"/>
              </a:endParaRPr>
            </a:p>
          </p:txBody>
        </p:sp>
        <p:sp>
          <p:nvSpPr>
            <p:cNvPr id="207" name="Google Shape;207;p17"/>
            <p:cNvSpPr txBox="1"/>
            <p:nvPr/>
          </p:nvSpPr>
          <p:spPr>
            <a:xfrm>
              <a:off x="1139700" y="1325688"/>
              <a:ext cx="615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Chonburi"/>
                  <a:ea typeface="Chonburi"/>
                  <a:cs typeface="Chonburi"/>
                  <a:sym typeface="Chonburi"/>
                </a:rPr>
                <a:t>01</a:t>
              </a:r>
              <a:endParaRPr sz="2000">
                <a:solidFill>
                  <a:schemeClr val="lt1"/>
                </a:solidFill>
                <a:latin typeface="Chonburi"/>
                <a:ea typeface="Chonburi"/>
                <a:cs typeface="Chonburi"/>
                <a:sym typeface="Chonburi"/>
              </a:endParaRPr>
            </a:p>
          </p:txBody>
        </p:sp>
      </p:grpSp>
      <p:sp>
        <p:nvSpPr>
          <p:cNvPr id="208" name="Google Shape;208;p17"/>
          <p:cNvSpPr/>
          <p:nvPr/>
        </p:nvSpPr>
        <p:spPr>
          <a:xfrm>
            <a:off x="4306551" y="1215921"/>
            <a:ext cx="530892" cy="506663"/>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7"/>
          <p:cNvGrpSpPr/>
          <p:nvPr/>
        </p:nvGrpSpPr>
        <p:grpSpPr>
          <a:xfrm>
            <a:off x="3581850" y="1325688"/>
            <a:ext cx="1980300" cy="1216962"/>
            <a:chOff x="3581850" y="1325688"/>
            <a:chExt cx="1980300" cy="1216962"/>
          </a:xfrm>
        </p:grpSpPr>
        <p:sp>
          <p:nvSpPr>
            <p:cNvPr id="210" name="Google Shape;210;p17"/>
            <p:cNvSpPr txBox="1"/>
            <p:nvPr/>
          </p:nvSpPr>
          <p:spPr>
            <a:xfrm>
              <a:off x="3581850" y="2255550"/>
              <a:ext cx="1980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err="1">
                  <a:solidFill>
                    <a:schemeClr val="dk1"/>
                  </a:solidFill>
                  <a:latin typeface="+mj-lt"/>
                  <a:ea typeface="Inter"/>
                  <a:cs typeface="Inter"/>
                  <a:sym typeface="Inter"/>
                </a:rPr>
                <a:t>Civita</a:t>
              </a:r>
              <a:endParaRPr sz="2000" b="1" dirty="0">
                <a:latin typeface="+mj-lt"/>
                <a:ea typeface="Inter"/>
                <a:cs typeface="Inter"/>
                <a:sym typeface="Inter"/>
              </a:endParaRPr>
            </a:p>
          </p:txBody>
        </p:sp>
        <p:sp>
          <p:nvSpPr>
            <p:cNvPr id="212" name="Google Shape;212;p17"/>
            <p:cNvSpPr txBox="1"/>
            <p:nvPr/>
          </p:nvSpPr>
          <p:spPr>
            <a:xfrm>
              <a:off x="4264350" y="1325688"/>
              <a:ext cx="615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Chonburi"/>
                  <a:ea typeface="Chonburi"/>
                  <a:cs typeface="Chonburi"/>
                  <a:sym typeface="Chonburi"/>
                </a:rPr>
                <a:t>02</a:t>
              </a:r>
              <a:endParaRPr sz="2000">
                <a:solidFill>
                  <a:schemeClr val="lt1"/>
                </a:solidFill>
                <a:latin typeface="Chonburi"/>
                <a:ea typeface="Chonburi"/>
                <a:cs typeface="Chonburi"/>
                <a:sym typeface="Chonburi"/>
              </a:endParaRPr>
            </a:p>
          </p:txBody>
        </p:sp>
      </p:grpSp>
      <p:sp>
        <p:nvSpPr>
          <p:cNvPr id="213" name="Google Shape;213;p17"/>
          <p:cNvSpPr/>
          <p:nvPr/>
        </p:nvSpPr>
        <p:spPr>
          <a:xfrm>
            <a:off x="7431201" y="1215921"/>
            <a:ext cx="530892" cy="506663"/>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214;p17"/>
          <p:cNvGrpSpPr/>
          <p:nvPr/>
        </p:nvGrpSpPr>
        <p:grpSpPr>
          <a:xfrm>
            <a:off x="6670455" y="1325688"/>
            <a:ext cx="2146170" cy="1834672"/>
            <a:chOff x="6670455" y="1325688"/>
            <a:chExt cx="2146170" cy="1834672"/>
          </a:xfrm>
        </p:grpSpPr>
        <p:sp>
          <p:nvSpPr>
            <p:cNvPr id="215" name="Google Shape;215;p17"/>
            <p:cNvSpPr txBox="1"/>
            <p:nvPr/>
          </p:nvSpPr>
          <p:spPr>
            <a:xfrm>
              <a:off x="6670455" y="2266829"/>
              <a:ext cx="214617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err="1">
                  <a:solidFill>
                    <a:schemeClr val="dk1"/>
                  </a:solidFill>
                  <a:latin typeface="+mj-lt"/>
                  <a:ea typeface="Inter"/>
                  <a:cs typeface="Inter"/>
                  <a:sym typeface="Inter"/>
                </a:rPr>
                <a:t>Spezzano</a:t>
              </a:r>
              <a:r>
                <a:rPr lang="en" sz="1600" b="1" dirty="0">
                  <a:solidFill>
                    <a:schemeClr val="dk1"/>
                  </a:solidFill>
                  <a:latin typeface="+mj-lt"/>
                  <a:ea typeface="Inter"/>
                  <a:cs typeface="Inter"/>
                  <a:sym typeface="Inter"/>
                </a:rPr>
                <a:t> Albanese</a:t>
              </a:r>
              <a:endParaRPr sz="1600" b="1" dirty="0">
                <a:latin typeface="+mj-lt"/>
                <a:ea typeface="Inter"/>
                <a:cs typeface="Inter"/>
                <a:sym typeface="Inter"/>
              </a:endParaRPr>
            </a:p>
          </p:txBody>
        </p:sp>
        <p:sp>
          <p:nvSpPr>
            <p:cNvPr id="216" name="Google Shape;216;p17"/>
            <p:cNvSpPr txBox="1"/>
            <p:nvPr/>
          </p:nvSpPr>
          <p:spPr>
            <a:xfrm>
              <a:off x="6774070" y="2588560"/>
              <a:ext cx="1980300" cy="57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200" dirty="0">
                  <a:solidFill>
                    <a:schemeClr val="dk1"/>
                  </a:solidFill>
                  <a:latin typeface="+mj-lt"/>
                  <a:ea typeface="Inter"/>
                  <a:cs typeface="Inter"/>
                  <a:sym typeface="Inter"/>
                </a:rPr>
                <a:t>Torre Mordillo</a:t>
              </a:r>
              <a:endParaRPr sz="1200" dirty="0">
                <a:solidFill>
                  <a:schemeClr val="dk1"/>
                </a:solidFill>
                <a:latin typeface="+mj-lt"/>
                <a:ea typeface="Inter"/>
                <a:cs typeface="Inter"/>
                <a:sym typeface="Inter"/>
              </a:endParaRPr>
            </a:p>
          </p:txBody>
        </p:sp>
        <p:sp>
          <p:nvSpPr>
            <p:cNvPr id="217" name="Google Shape;217;p17"/>
            <p:cNvSpPr txBox="1"/>
            <p:nvPr/>
          </p:nvSpPr>
          <p:spPr>
            <a:xfrm>
              <a:off x="7389000" y="1325688"/>
              <a:ext cx="615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Chonburi"/>
                  <a:ea typeface="Chonburi"/>
                  <a:cs typeface="Chonburi"/>
                  <a:sym typeface="Chonburi"/>
                </a:rPr>
                <a:t>03</a:t>
              </a:r>
              <a:endParaRPr sz="2000">
                <a:solidFill>
                  <a:schemeClr val="lt1"/>
                </a:solidFill>
                <a:latin typeface="Chonburi"/>
                <a:ea typeface="Chonburi"/>
                <a:cs typeface="Chonburi"/>
                <a:sym typeface="Chonburi"/>
              </a:endParaRPr>
            </a:p>
          </p:txBody>
        </p:sp>
      </p:grpSp>
      <p:sp>
        <p:nvSpPr>
          <p:cNvPr id="218" name="Google Shape;218;p17"/>
          <p:cNvSpPr/>
          <p:nvPr/>
        </p:nvSpPr>
        <p:spPr>
          <a:xfrm>
            <a:off x="2744226" y="2833646"/>
            <a:ext cx="530892" cy="506663"/>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17"/>
          <p:cNvGrpSpPr/>
          <p:nvPr/>
        </p:nvGrpSpPr>
        <p:grpSpPr>
          <a:xfrm>
            <a:off x="2019525" y="2943413"/>
            <a:ext cx="1980300" cy="1788763"/>
            <a:chOff x="2019525" y="2943413"/>
            <a:chExt cx="1980300" cy="1788763"/>
          </a:xfrm>
        </p:grpSpPr>
        <p:sp>
          <p:nvSpPr>
            <p:cNvPr id="220" name="Google Shape;220;p17"/>
            <p:cNvSpPr txBox="1"/>
            <p:nvPr/>
          </p:nvSpPr>
          <p:spPr>
            <a:xfrm>
              <a:off x="2019525" y="3873275"/>
              <a:ext cx="1980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err="1">
                  <a:solidFill>
                    <a:schemeClr val="dk1"/>
                  </a:solidFill>
                  <a:latin typeface="+mn-lt"/>
                  <a:ea typeface="Inter"/>
                  <a:cs typeface="Inter"/>
                  <a:sym typeface="Inter"/>
                </a:rPr>
                <a:t>Cassano</a:t>
              </a:r>
              <a:r>
                <a:rPr lang="en" sz="2000" b="1" dirty="0">
                  <a:solidFill>
                    <a:schemeClr val="dk1"/>
                  </a:solidFill>
                  <a:latin typeface="+mn-lt"/>
                  <a:ea typeface="Inter"/>
                  <a:cs typeface="Inter"/>
                  <a:sym typeface="Inter"/>
                </a:rPr>
                <a:t> </a:t>
              </a:r>
              <a:r>
                <a:rPr lang="en" sz="2000" b="1" dirty="0" err="1">
                  <a:solidFill>
                    <a:schemeClr val="dk1"/>
                  </a:solidFill>
                  <a:latin typeface="+mn-lt"/>
                  <a:ea typeface="Inter"/>
                  <a:cs typeface="Inter"/>
                  <a:sym typeface="Inter"/>
                </a:rPr>
                <a:t>All’Ionio</a:t>
              </a:r>
              <a:endParaRPr sz="2000" b="1" dirty="0">
                <a:latin typeface="+mn-lt"/>
                <a:ea typeface="Inter"/>
                <a:cs typeface="Inter"/>
                <a:sym typeface="Inter"/>
              </a:endParaRPr>
            </a:p>
          </p:txBody>
        </p:sp>
        <p:sp>
          <p:nvSpPr>
            <p:cNvPr id="221" name="Google Shape;221;p17"/>
            <p:cNvSpPr txBox="1"/>
            <p:nvPr/>
          </p:nvSpPr>
          <p:spPr>
            <a:xfrm>
              <a:off x="2019525" y="4160375"/>
              <a:ext cx="1980300" cy="57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200" dirty="0">
                  <a:solidFill>
                    <a:schemeClr val="dk1"/>
                  </a:solidFill>
                  <a:latin typeface="+mn-lt"/>
                  <a:ea typeface="Inter"/>
                  <a:cs typeface="Inter"/>
                  <a:sym typeface="Inter"/>
                </a:rPr>
                <a:t>Grotte di Sant’Angelo</a:t>
              </a:r>
              <a:endParaRPr sz="1200" dirty="0">
                <a:solidFill>
                  <a:schemeClr val="dk1"/>
                </a:solidFill>
                <a:latin typeface="+mn-lt"/>
                <a:ea typeface="Inter"/>
                <a:cs typeface="Inter"/>
                <a:sym typeface="Inter"/>
              </a:endParaRPr>
            </a:p>
          </p:txBody>
        </p:sp>
        <p:sp>
          <p:nvSpPr>
            <p:cNvPr id="222" name="Google Shape;222;p17"/>
            <p:cNvSpPr txBox="1"/>
            <p:nvPr/>
          </p:nvSpPr>
          <p:spPr>
            <a:xfrm>
              <a:off x="2702025" y="2943413"/>
              <a:ext cx="615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Chonburi"/>
                  <a:ea typeface="Chonburi"/>
                  <a:cs typeface="Chonburi"/>
                  <a:sym typeface="Chonburi"/>
                </a:rPr>
                <a:t>04</a:t>
              </a:r>
              <a:endParaRPr sz="2000">
                <a:solidFill>
                  <a:schemeClr val="lt1"/>
                </a:solidFill>
                <a:latin typeface="Chonburi"/>
                <a:ea typeface="Chonburi"/>
                <a:cs typeface="Chonburi"/>
                <a:sym typeface="Chonburi"/>
              </a:endParaRPr>
            </a:p>
          </p:txBody>
        </p:sp>
      </p:grpSp>
      <p:sp>
        <p:nvSpPr>
          <p:cNvPr id="223" name="Google Shape;223;p17"/>
          <p:cNvSpPr/>
          <p:nvPr/>
        </p:nvSpPr>
        <p:spPr>
          <a:xfrm>
            <a:off x="5868876" y="2833646"/>
            <a:ext cx="530892" cy="506663"/>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7"/>
          <p:cNvGrpSpPr/>
          <p:nvPr/>
        </p:nvGrpSpPr>
        <p:grpSpPr>
          <a:xfrm>
            <a:off x="5144175" y="2943413"/>
            <a:ext cx="1980300" cy="1216962"/>
            <a:chOff x="5144175" y="2943413"/>
            <a:chExt cx="1980300" cy="1216962"/>
          </a:xfrm>
        </p:grpSpPr>
        <p:sp>
          <p:nvSpPr>
            <p:cNvPr id="225" name="Google Shape;225;p17"/>
            <p:cNvSpPr txBox="1"/>
            <p:nvPr/>
          </p:nvSpPr>
          <p:spPr>
            <a:xfrm>
              <a:off x="5144175" y="3873275"/>
              <a:ext cx="1980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2000" b="1" dirty="0">
                  <a:solidFill>
                    <a:schemeClr val="tx1"/>
                  </a:solidFill>
                  <a:latin typeface="+mj-lt"/>
                  <a:ea typeface="Inter"/>
                  <a:cs typeface="Inter"/>
                  <a:sym typeface="Inter"/>
                </a:rPr>
                <a:t>Morano Calabro</a:t>
              </a:r>
              <a:endParaRPr sz="2000" b="1" dirty="0">
                <a:solidFill>
                  <a:schemeClr val="tx1"/>
                </a:solidFill>
                <a:latin typeface="+mj-lt"/>
                <a:ea typeface="Inter"/>
                <a:cs typeface="Inter"/>
                <a:sym typeface="Inter"/>
              </a:endParaRPr>
            </a:p>
          </p:txBody>
        </p:sp>
        <p:sp>
          <p:nvSpPr>
            <p:cNvPr id="227" name="Google Shape;227;p17"/>
            <p:cNvSpPr txBox="1"/>
            <p:nvPr/>
          </p:nvSpPr>
          <p:spPr>
            <a:xfrm>
              <a:off x="5826675" y="2943413"/>
              <a:ext cx="615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Chonburi"/>
                  <a:ea typeface="Chonburi"/>
                  <a:cs typeface="Chonburi"/>
                  <a:sym typeface="Chonburi"/>
                </a:rPr>
                <a:t>05</a:t>
              </a:r>
              <a:endParaRPr sz="2000">
                <a:solidFill>
                  <a:schemeClr val="lt1"/>
                </a:solidFill>
                <a:latin typeface="Chonburi"/>
                <a:ea typeface="Chonburi"/>
                <a:cs typeface="Chonburi"/>
                <a:sym typeface="Chonburi"/>
              </a:endParaRPr>
            </a:p>
          </p:txBody>
        </p:sp>
      </p:grpSp>
      <p:sp>
        <p:nvSpPr>
          <p:cNvPr id="2" name="CasellaDiTesto 1">
            <a:extLst>
              <a:ext uri="{FF2B5EF4-FFF2-40B4-BE49-F238E27FC236}">
                <a16:creationId xmlns:a16="http://schemas.microsoft.com/office/drawing/2014/main" id="{1C70178E-FF8D-E6FE-3408-CF86D455F6D8}"/>
              </a:ext>
            </a:extLst>
          </p:cNvPr>
          <p:cNvSpPr txBox="1"/>
          <p:nvPr/>
        </p:nvSpPr>
        <p:spPr>
          <a:xfrm>
            <a:off x="3560746" y="2559047"/>
            <a:ext cx="1980300" cy="461665"/>
          </a:xfrm>
          <a:prstGeom prst="rect">
            <a:avLst/>
          </a:prstGeom>
          <a:noFill/>
        </p:spPr>
        <p:txBody>
          <a:bodyPr wrap="square" rtlCol="0">
            <a:spAutoFit/>
          </a:bodyPr>
          <a:lstStyle/>
          <a:p>
            <a:pPr algn="ctr"/>
            <a:r>
              <a:rPr lang="it-IT" sz="1200" dirty="0">
                <a:solidFill>
                  <a:schemeClr val="tx1"/>
                </a:solidFill>
              </a:rPr>
              <a:t>Ponte del Diavolo e altri beni presenti nel territorio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C386407-922E-50CE-D208-617450D619BB}"/>
              </a:ext>
            </a:extLst>
          </p:cNvPr>
          <p:cNvSpPr>
            <a:spLocks noGrp="1"/>
          </p:cNvSpPr>
          <p:nvPr>
            <p:ph type="body" idx="1"/>
          </p:nvPr>
        </p:nvSpPr>
        <p:spPr>
          <a:xfrm>
            <a:off x="258943" y="683771"/>
            <a:ext cx="8626113" cy="3179400"/>
          </a:xfrm>
        </p:spPr>
        <p:txBody>
          <a:bodyPr>
            <a:noAutofit/>
          </a:bodyPr>
          <a:lstStyle/>
          <a:p>
            <a:pPr marL="152400" indent="0">
              <a:buNone/>
            </a:pPr>
            <a:r>
              <a:rPr lang="it-IT" sz="1050" dirty="0">
                <a:latin typeface="+mn-lt"/>
              </a:rPr>
              <a:t>Le Grotte di Sant'Angelo si trovano a pochi passi dal Centro Storico di Cassano All’Ionio. Si tratta di un imponente complesso formato da 16 cavità carsiche che si estende nelle viscere della terra per qualche chilometro che offre uno spettacolo mozzafiato di colori e forme.</a:t>
            </a:r>
          </a:p>
          <a:p>
            <a:pPr marL="152400" indent="0">
              <a:buNone/>
            </a:pPr>
            <a:r>
              <a:rPr lang="it-IT" sz="1050" dirty="0">
                <a:latin typeface="+mn-lt"/>
              </a:rPr>
              <a:t>Le Grotte risalgono a 250 milioni di anni. Oltre ai monumenti naturali, creati goccia dopo goccia in milioni di anni, di stalattiti e stalagmiti, vaschette e colate, le Grotte di Sant'Angelo, hanno anche una grande rilevanza dal punto di vista storico e scientifico. Per un lungo periodo sono state la dimora sicura dell'uomo preistorico che ha lasciato, come segno tangibile della sua permanenza in quelle cavità, la più antica forma di scrittura documentata dagli esperti, come unica e particolare, della Preistoria italiana. Le Grotte di Cassano furono sede stabile di comunità agricole del Neolitico Medio (V e IV millennio a.C.), e in epoca successiva, sono state frequentate da popolazioni dell'Età dei Metalli (111-11 millennio a.C.) Le prime indagini archeologiche si devono il Professor Santo </a:t>
            </a:r>
            <a:r>
              <a:rPr lang="it-IT" sz="1050" dirty="0" err="1">
                <a:latin typeface="+mn-lt"/>
              </a:rPr>
              <a:t>Tinè</a:t>
            </a:r>
            <a:r>
              <a:rPr lang="it-IT" sz="1050" dirty="0">
                <a:latin typeface="+mn-lt"/>
              </a:rPr>
              <a:t>, il quale tra il 1962 e il 1964, attraverso una serie saggi stratigrafici, è riuscito a riassumere le varie epoche di </a:t>
            </a:r>
            <a:r>
              <a:rPr lang="it-IT" sz="1050" dirty="0" err="1">
                <a:latin typeface="+mn-lt"/>
              </a:rPr>
              <a:t>frequentazione.Le</a:t>
            </a:r>
            <a:r>
              <a:rPr lang="it-IT" sz="1050" dirty="0">
                <a:latin typeface="+mn-lt"/>
              </a:rPr>
              <a:t> ricerche all'interno delle grotte hanno riportato alla luce varie ceramiche d'uso quotidiano, quali orcioli, bollitori per latte, tazze da filtro e </a:t>
            </a:r>
            <a:r>
              <a:rPr lang="it-IT" sz="1050" dirty="0" err="1">
                <a:latin typeface="+mn-lt"/>
              </a:rPr>
              <a:t>dolii</a:t>
            </a:r>
            <a:r>
              <a:rPr lang="it-IT" sz="1050" dirty="0">
                <a:latin typeface="+mn-lt"/>
              </a:rPr>
              <a:t> (grandi contenitori, in generale di terracotta, destinati a contenere liquidi come vino, olio, ecc., o anche grano e legumi). Tra i materiali di corredo, di notevole valore artistico nello studio della preistoria a Cassano all' Ionio, è una statuetta femminile di ceramica figulina dipinta alta 5,5 cm, che nella semplicità del modellato presenta distinguibili le parti anatomiche: braccia ripiegate verso il ventre, glutei prominenti capelli fluenti sulle spalle resi da una colorazione bruna su sfondo rossiccio e con solcature, sul volto e sul petto chiari segni di pittura indicano la presenza di moniti. Le attività speleologiche  Le Grotte di Sant’Angelo ci regalano straordinari giochi cromatici, nonché interessanti sorprese, non solo dal punto di vista esplorativo, quanto per la varietà dei fenomeni che si possono riscontrare grazie alle campagne di scavi condotte in passato dal gruppo speleologico “E. </a:t>
            </a:r>
            <a:r>
              <a:rPr lang="it-IT" sz="1050" dirty="0" err="1">
                <a:latin typeface="+mn-lt"/>
              </a:rPr>
              <a:t>Boegan</a:t>
            </a:r>
            <a:r>
              <a:rPr lang="it-IT" sz="1050" dirty="0">
                <a:latin typeface="+mn-lt"/>
              </a:rPr>
              <a:t>” di Trieste, e recentemente riprese sia dal gruppo speleologico dello “Sparviere” di Alessandria del Carretto, sia dall’Associazione Speleologica Liocorno di Cassano All’Ionio. </a:t>
            </a:r>
          </a:p>
          <a:p>
            <a:pPr marL="152400" indent="0">
              <a:buNone/>
            </a:pPr>
            <a:r>
              <a:rPr lang="it-IT" sz="1050" dirty="0">
                <a:latin typeface="+mn-lt"/>
              </a:rPr>
              <a:t>Il complesso carsico delle Grotte di S. Angelo è chiuso al pubblico da settembre 2018 e versa in uno stato di completo abbandono e di degrado. Le grotte sono chiuse da circa 5 anni per problemi di natura idrogeologica. La caduta di alcuni massi dal costone sovrastante infatti ha comportato la chiusura. Ma se le grotte sono state chiuse per motivi di sicurezza, come mai l’area non è stata delimitata e non vi sono cartelli che indicano lo stato di pericolo, inibendo l’accesso al pubblico? Pare non esista neanche più l’impianto che illuminava la strada di accesso ed il piazzale antistante l’ingresso della Grotta, essendo il sito divenuto meta di ladri e vandali! </a:t>
            </a:r>
          </a:p>
        </p:txBody>
      </p:sp>
    </p:spTree>
    <p:extLst>
      <p:ext uri="{BB962C8B-B14F-4D97-AF65-F5344CB8AC3E}">
        <p14:creationId xmlns:p14="http://schemas.microsoft.com/office/powerpoint/2010/main" val="26827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51D58F-71C5-FBBB-9D16-5FE41B2D2FBE}"/>
              </a:ext>
            </a:extLst>
          </p:cNvPr>
          <p:cNvSpPr>
            <a:spLocks noGrp="1"/>
          </p:cNvSpPr>
          <p:nvPr>
            <p:ph type="title"/>
          </p:nvPr>
        </p:nvSpPr>
        <p:spPr>
          <a:xfrm>
            <a:off x="311700" y="413136"/>
            <a:ext cx="5569164" cy="755700"/>
          </a:xfrm>
        </p:spPr>
        <p:txBody>
          <a:bodyPr>
            <a:normAutofit/>
          </a:bodyPr>
          <a:lstStyle/>
          <a:p>
            <a:r>
              <a:rPr lang="it-IT" dirty="0">
                <a:latin typeface="Britannic Bold" panose="020B0903060703020204" pitchFamily="34" charset="77"/>
              </a:rPr>
              <a:t>Come tutelare questo bene?</a:t>
            </a:r>
          </a:p>
        </p:txBody>
      </p:sp>
      <p:sp>
        <p:nvSpPr>
          <p:cNvPr id="3" name="Segnaposto testo 2">
            <a:extLst>
              <a:ext uri="{FF2B5EF4-FFF2-40B4-BE49-F238E27FC236}">
                <a16:creationId xmlns:a16="http://schemas.microsoft.com/office/drawing/2014/main" id="{5B256B85-7E7F-3E97-2490-AA596AB320D7}"/>
              </a:ext>
            </a:extLst>
          </p:cNvPr>
          <p:cNvSpPr>
            <a:spLocks noGrp="1"/>
          </p:cNvSpPr>
          <p:nvPr>
            <p:ph type="body" idx="1"/>
          </p:nvPr>
        </p:nvSpPr>
        <p:spPr>
          <a:xfrm>
            <a:off x="288282" y="1093763"/>
            <a:ext cx="2808000" cy="3926471"/>
          </a:xfrm>
        </p:spPr>
        <p:txBody>
          <a:bodyPr>
            <a:noAutofit/>
          </a:bodyPr>
          <a:lstStyle/>
          <a:p>
            <a:pPr marL="152400" indent="0">
              <a:buNone/>
            </a:pPr>
            <a:r>
              <a:rPr lang="it-IT" sz="1000" dirty="0">
                <a:latin typeface="+mn-lt"/>
              </a:rPr>
              <a:t>La prima cosa che ci viene in mente se parliamo di grotte è di certo poterle visitare; purtroppo però non sempre è plausibile farlo, come ad esempio nelle grotte di Sant’Angelo chiuse al pubblico dal 2018. Di certo la prima cosa che si prende in considerazione di fare è stabilire dei fondi molto più alti, proprio per la messa in sicurezza di determinati siti e permettere a tutti di godere di un patrimonio così importante.</a:t>
            </a:r>
          </a:p>
          <a:p>
            <a:pPr marL="152400" indent="0">
              <a:buNone/>
            </a:pPr>
            <a:r>
              <a:rPr lang="it-IT" sz="1000" dirty="0">
                <a:latin typeface="+mn-lt"/>
              </a:rPr>
              <a:t>Ma come si possono tutelare questi beni? La cosa principale è cercare di influenzare il meno possibile l’ambiente in grotta: anche solo l’illuminazione dovrebbe essere utilizzata il meno possibile. Per quanto riguarda la valorizzazione, oltre a fondi da stabilire in maniera più consapevole, sarebbe plausibile e utilissimo pubblicizzare il più possibile questi siti, per invogliare e incrementare il turismo, anche proprio per ripagare i fondi sfruttati per rimettere in sesto il sito stesso. Si può e si deve fare di più, bisogna sfruttare le qualità e le potenzialità del territorio in cui si vive.</a:t>
            </a:r>
          </a:p>
        </p:txBody>
      </p:sp>
      <p:pic>
        <p:nvPicPr>
          <p:cNvPr id="4" name="Immagine 3">
            <a:extLst>
              <a:ext uri="{FF2B5EF4-FFF2-40B4-BE49-F238E27FC236}">
                <a16:creationId xmlns:a16="http://schemas.microsoft.com/office/drawing/2014/main" id="{CC9ED1EC-CA19-80F1-D08D-BA8192B8B207}"/>
              </a:ext>
            </a:extLst>
          </p:cNvPr>
          <p:cNvPicPr>
            <a:picLocks noChangeAspect="1"/>
          </p:cNvPicPr>
          <p:nvPr/>
        </p:nvPicPr>
        <p:blipFill>
          <a:blip r:embed="rId2"/>
          <a:stretch>
            <a:fillRect/>
          </a:stretch>
        </p:blipFill>
        <p:spPr>
          <a:xfrm>
            <a:off x="4994753" y="252385"/>
            <a:ext cx="3837547" cy="1958408"/>
          </a:xfrm>
          <a:prstGeom prst="rect">
            <a:avLst/>
          </a:prstGeom>
        </p:spPr>
      </p:pic>
      <p:pic>
        <p:nvPicPr>
          <p:cNvPr id="5" name="Immagine 4">
            <a:extLst>
              <a:ext uri="{FF2B5EF4-FFF2-40B4-BE49-F238E27FC236}">
                <a16:creationId xmlns:a16="http://schemas.microsoft.com/office/drawing/2014/main" id="{5101B322-24CB-DA70-CF73-E39A16298DD2}"/>
              </a:ext>
            </a:extLst>
          </p:cNvPr>
          <p:cNvPicPr>
            <a:picLocks noChangeAspect="1"/>
          </p:cNvPicPr>
          <p:nvPr/>
        </p:nvPicPr>
        <p:blipFill>
          <a:blip r:embed="rId3"/>
          <a:stretch>
            <a:fillRect/>
          </a:stretch>
        </p:blipFill>
        <p:spPr>
          <a:xfrm>
            <a:off x="3516032" y="2371544"/>
            <a:ext cx="3261286" cy="2443000"/>
          </a:xfrm>
          <a:prstGeom prst="rect">
            <a:avLst/>
          </a:prstGeom>
        </p:spPr>
      </p:pic>
    </p:spTree>
    <p:extLst>
      <p:ext uri="{BB962C8B-B14F-4D97-AF65-F5344CB8AC3E}">
        <p14:creationId xmlns:p14="http://schemas.microsoft.com/office/powerpoint/2010/main" val="2457793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08ACC1-9487-E792-933D-2A9C9637E6DE}"/>
              </a:ext>
            </a:extLst>
          </p:cNvPr>
          <p:cNvSpPr>
            <a:spLocks noGrp="1"/>
          </p:cNvSpPr>
          <p:nvPr>
            <p:ph type="title"/>
          </p:nvPr>
        </p:nvSpPr>
        <p:spPr/>
        <p:txBody>
          <a:bodyPr/>
          <a:lstStyle/>
          <a:p>
            <a:r>
              <a:rPr lang="it-IT" dirty="0">
                <a:latin typeface="Britannic Bold" panose="020B0903060703020204" pitchFamily="34" charset="77"/>
              </a:rPr>
              <a:t>Morano Calabro</a:t>
            </a:r>
          </a:p>
        </p:txBody>
      </p:sp>
      <p:sp>
        <p:nvSpPr>
          <p:cNvPr id="3" name="Segnaposto testo 2">
            <a:extLst>
              <a:ext uri="{FF2B5EF4-FFF2-40B4-BE49-F238E27FC236}">
                <a16:creationId xmlns:a16="http://schemas.microsoft.com/office/drawing/2014/main" id="{0D482D3A-76B4-FE9E-6590-BDB840FB7570}"/>
              </a:ext>
            </a:extLst>
          </p:cNvPr>
          <p:cNvSpPr>
            <a:spLocks noGrp="1"/>
          </p:cNvSpPr>
          <p:nvPr>
            <p:ph type="body" idx="1"/>
          </p:nvPr>
        </p:nvSpPr>
        <p:spPr>
          <a:xfrm>
            <a:off x="311700" y="1389600"/>
            <a:ext cx="8303382" cy="3179400"/>
          </a:xfrm>
        </p:spPr>
        <p:txBody>
          <a:bodyPr>
            <a:normAutofit fontScale="62500" lnSpcReduction="20000"/>
          </a:bodyPr>
          <a:lstStyle/>
          <a:p>
            <a:pPr marL="152400" indent="0">
              <a:lnSpc>
                <a:spcPct val="115000"/>
              </a:lnSpc>
              <a:spcAft>
                <a:spcPts val="1000"/>
              </a:spcAft>
              <a:buNone/>
            </a:pPr>
            <a:r>
              <a:rPr lang="it-IT" sz="1800" dirty="0">
                <a:effectLst/>
                <a:latin typeface="+mn-lt"/>
                <a:ea typeface="Calibri" panose="020F0502020204030204" pitchFamily="34" charset="0"/>
                <a:cs typeface="Times New Roman" panose="02020603050405020304" pitchFamily="18" charset="0"/>
              </a:rPr>
              <a:t>Morano Calabro è un comune italiano situato nella zona settentrionale della provincia di Cosenza in Calabria. È uno dei principali centri del parco nazionale del Pollino. La sua posizione strategica nell'alta valle del fiume </a:t>
            </a:r>
            <a:r>
              <a:rPr lang="it-IT" sz="1800" dirty="0" err="1">
                <a:effectLst/>
                <a:latin typeface="+mn-lt"/>
                <a:ea typeface="Calibri" panose="020F0502020204030204" pitchFamily="34" charset="0"/>
                <a:cs typeface="Times New Roman" panose="02020603050405020304" pitchFamily="18" charset="0"/>
              </a:rPr>
              <a:t>Coscile</a:t>
            </a:r>
            <a:r>
              <a:rPr lang="it-IT" sz="1800" dirty="0">
                <a:effectLst/>
                <a:latin typeface="+mn-lt"/>
                <a:ea typeface="Calibri" panose="020F0502020204030204" pitchFamily="34" charset="0"/>
                <a:cs typeface="Times New Roman" panose="02020603050405020304" pitchFamily="18" charset="0"/>
              </a:rPr>
              <a:t> (antico </a:t>
            </a:r>
            <a:r>
              <a:rPr lang="it-IT" sz="1800" dirty="0" err="1">
                <a:effectLst/>
                <a:latin typeface="+mn-lt"/>
                <a:ea typeface="Calibri" panose="020F0502020204030204" pitchFamily="34" charset="0"/>
                <a:cs typeface="Times New Roman" panose="02020603050405020304" pitchFamily="18" charset="0"/>
              </a:rPr>
              <a:t>Sybaris</a:t>
            </a:r>
            <a:r>
              <a:rPr lang="it-IT" sz="1800" dirty="0">
                <a:effectLst/>
                <a:latin typeface="+mn-lt"/>
                <a:ea typeface="Calibri" panose="020F0502020204030204" pitchFamily="34" charset="0"/>
                <a:cs typeface="Times New Roman" panose="02020603050405020304" pitchFamily="18" charset="0"/>
              </a:rPr>
              <a:t> di epoca magno-greca) alle pendici del massiccio del Pollino, ha contribuito al suo sviluppo in epoca antica ed al suo splendore nei periodi medievale e rinascimentale, in particolare sotto la signoria dei Sanseverino di Bisignano.</a:t>
            </a:r>
          </a:p>
          <a:p>
            <a:pPr marL="152400" indent="0">
              <a:lnSpc>
                <a:spcPct val="115000"/>
              </a:lnSpc>
              <a:spcAft>
                <a:spcPts val="1000"/>
              </a:spcAft>
              <a:buNone/>
            </a:pPr>
            <a:r>
              <a:rPr lang="it-IT" sz="1800" dirty="0">
                <a:effectLst/>
                <a:latin typeface="+mn-lt"/>
                <a:ea typeface="Calibri" panose="020F0502020204030204" pitchFamily="34" charset="0"/>
                <a:cs typeface="Times New Roman" panose="02020603050405020304" pitchFamily="18" charset="0"/>
              </a:rPr>
              <a:t>Morano si trova in una verde zona collinare della valle del fiume </a:t>
            </a:r>
            <a:r>
              <a:rPr lang="it-IT" sz="1800" dirty="0" err="1">
                <a:effectLst/>
                <a:latin typeface="+mn-lt"/>
                <a:ea typeface="Calibri" panose="020F0502020204030204" pitchFamily="34" charset="0"/>
                <a:cs typeface="Times New Roman" panose="02020603050405020304" pitchFamily="18" charset="0"/>
              </a:rPr>
              <a:t>Coscile</a:t>
            </a:r>
            <a:r>
              <a:rPr lang="it-IT" sz="1800" dirty="0">
                <a:effectLst/>
                <a:latin typeface="+mn-lt"/>
                <a:ea typeface="Calibri" panose="020F0502020204030204" pitchFamily="34" charset="0"/>
                <a:cs typeface="Times New Roman" panose="02020603050405020304" pitchFamily="18" charset="0"/>
              </a:rPr>
              <a:t>, nei pressi del confine con la Basilicata. Il suo territorio è caratterizzato da rilievi in larga parte della sua superficie, particolarmente accentuati nei versanti posti a nord e a nord-ovest. </a:t>
            </a:r>
          </a:p>
          <a:p>
            <a:pPr marL="152400" indent="0">
              <a:lnSpc>
                <a:spcPct val="115000"/>
              </a:lnSpc>
              <a:spcAft>
                <a:spcPts val="1000"/>
              </a:spcAft>
              <a:buNone/>
            </a:pPr>
            <a:r>
              <a:rPr lang="it-IT" sz="1800" dirty="0">
                <a:effectLst/>
                <a:latin typeface="+mn-lt"/>
                <a:ea typeface="Calibri" panose="020F0502020204030204" pitchFamily="34" charset="0"/>
                <a:cs typeface="Times New Roman" panose="02020603050405020304" pitchFamily="18" charset="0"/>
              </a:rPr>
              <a:t>I più evidenti riscontri sulla esistenza del borgo risalgono al II secolo a.C., periodo nel quale è possibile collocarla con esattezza, benché ciò non smentisca un'ipotetica preesistenza. . A questo proposito, i richiami di alcuni autori dei secoli passati sembrano convalidare la tradizione di un'origine magno-greca o precedente. Gli storici dunque, pur riscontrando attività antropiche nel territorio in epoche remote tali da far pensare a un proto-insediamento, confermano senza dubbi l'esistenza di </a:t>
            </a:r>
            <a:r>
              <a:rPr lang="it-IT" sz="1800" dirty="0" err="1">
                <a:effectLst/>
                <a:latin typeface="+mn-lt"/>
                <a:ea typeface="Calibri" panose="020F0502020204030204" pitchFamily="34" charset="0"/>
                <a:cs typeface="Times New Roman" panose="02020603050405020304" pitchFamily="18" charset="0"/>
              </a:rPr>
              <a:t>Muranum</a:t>
            </a:r>
            <a:r>
              <a:rPr lang="it-IT" sz="1800" dirty="0">
                <a:effectLst/>
                <a:latin typeface="+mn-lt"/>
                <a:ea typeface="Calibri" panose="020F0502020204030204" pitchFamily="34" charset="0"/>
                <a:cs typeface="Times New Roman" panose="02020603050405020304" pitchFamily="18" charset="0"/>
              </a:rPr>
              <a:t> solo in epoca romana come stazione della Via Capua-</a:t>
            </a:r>
            <a:r>
              <a:rPr lang="it-IT" sz="1800" dirty="0" err="1">
                <a:effectLst/>
                <a:latin typeface="+mn-lt"/>
                <a:ea typeface="Calibri" panose="020F0502020204030204" pitchFamily="34" charset="0"/>
                <a:cs typeface="Times New Roman" panose="02020603050405020304" pitchFamily="18" charset="0"/>
              </a:rPr>
              <a:t>Rhegium</a:t>
            </a:r>
            <a:r>
              <a:rPr lang="it-IT" sz="1800" dirty="0">
                <a:effectLst/>
                <a:latin typeface="+mn-lt"/>
                <a:ea typeface="Calibri" panose="020F0502020204030204" pitchFamily="34" charset="0"/>
                <a:cs typeface="Times New Roman" panose="02020603050405020304" pitchFamily="18" charset="0"/>
              </a:rPr>
              <a:t>, strada consolare comunemente denominata via </a:t>
            </a:r>
            <a:r>
              <a:rPr lang="it-IT" sz="1800" dirty="0" err="1">
                <a:effectLst/>
                <a:latin typeface="+mn-lt"/>
                <a:ea typeface="Calibri" panose="020F0502020204030204" pitchFamily="34" charset="0"/>
                <a:cs typeface="Times New Roman" panose="02020603050405020304" pitchFamily="18" charset="0"/>
              </a:rPr>
              <a:t>Annia-Popilia</a:t>
            </a:r>
            <a:r>
              <a:rPr lang="it-IT" sz="1800" dirty="0">
                <a:effectLst/>
                <a:latin typeface="+mn-lt"/>
                <a:ea typeface="Calibri" panose="020F0502020204030204" pitchFamily="34" charset="0"/>
                <a:cs typeface="Times New Roman" panose="02020603050405020304" pitchFamily="18" charset="0"/>
              </a:rPr>
              <a:t>.</a:t>
            </a:r>
          </a:p>
          <a:p>
            <a:pPr marL="152400" indent="0">
              <a:buNone/>
            </a:pPr>
            <a:endParaRPr lang="it-IT" dirty="0"/>
          </a:p>
        </p:txBody>
      </p:sp>
      <p:pic>
        <p:nvPicPr>
          <p:cNvPr id="4" name="Immagine 3">
            <a:extLst>
              <a:ext uri="{FF2B5EF4-FFF2-40B4-BE49-F238E27FC236}">
                <a16:creationId xmlns:a16="http://schemas.microsoft.com/office/drawing/2014/main" id="{B8611A20-894A-F236-942D-A9FE8F2E299B}"/>
              </a:ext>
            </a:extLst>
          </p:cNvPr>
          <p:cNvPicPr>
            <a:picLocks noChangeAspect="1"/>
          </p:cNvPicPr>
          <p:nvPr/>
        </p:nvPicPr>
        <p:blipFill>
          <a:blip r:embed="rId2"/>
          <a:stretch>
            <a:fillRect/>
          </a:stretch>
        </p:blipFill>
        <p:spPr>
          <a:xfrm>
            <a:off x="6823262" y="66201"/>
            <a:ext cx="2096620" cy="1323399"/>
          </a:xfrm>
          <a:prstGeom prst="rect">
            <a:avLst/>
          </a:prstGeom>
        </p:spPr>
      </p:pic>
    </p:spTree>
    <p:extLst>
      <p:ext uri="{BB962C8B-B14F-4D97-AF65-F5344CB8AC3E}">
        <p14:creationId xmlns:p14="http://schemas.microsoft.com/office/powerpoint/2010/main" val="237122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B10388-1BC9-E480-4F87-60E8499F4EFE}"/>
              </a:ext>
            </a:extLst>
          </p:cNvPr>
          <p:cNvSpPr>
            <a:spLocks noGrp="1"/>
          </p:cNvSpPr>
          <p:nvPr>
            <p:ph type="title"/>
          </p:nvPr>
        </p:nvSpPr>
        <p:spPr/>
        <p:txBody>
          <a:bodyPr>
            <a:normAutofit fontScale="90000"/>
          </a:bodyPr>
          <a:lstStyle/>
          <a:p>
            <a:pPr>
              <a:lnSpc>
                <a:spcPct val="115000"/>
              </a:lnSpc>
              <a:spcAft>
                <a:spcPts val="1000"/>
              </a:spcAft>
            </a:pP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dirty="0">
                <a:effectLst/>
                <a:latin typeface="Calibri" panose="020F0502020204030204" pitchFamily="34" charset="0"/>
                <a:ea typeface="Calibri" panose="020F0502020204030204" pitchFamily="34" charset="0"/>
                <a:cs typeface="Times New Roman" panose="02020603050405020304" pitchFamily="18" charset="0"/>
              </a:rPr>
              <a:t>«</a:t>
            </a:r>
            <a:r>
              <a:rPr lang="it-IT" sz="1800" b="1" dirty="0">
                <a:effectLst/>
                <a:latin typeface="Calibri" panose="020F0502020204030204" pitchFamily="34" charset="0"/>
                <a:ea typeface="Calibri" panose="020F0502020204030204" pitchFamily="34" charset="0"/>
                <a:cs typeface="Times New Roman" panose="02020603050405020304" pitchFamily="18" charset="0"/>
              </a:rPr>
              <a:t>Polittico» di Bartolomeo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Vivardini</a:t>
            </a:r>
            <a:endParaRPr lang="it-IT" dirty="0">
              <a:latin typeface="Britannic Bold" panose="020B0903060703020204" pitchFamily="34" charset="77"/>
            </a:endParaRPr>
          </a:p>
        </p:txBody>
      </p:sp>
      <p:sp>
        <p:nvSpPr>
          <p:cNvPr id="3" name="Segnaposto testo 2">
            <a:extLst>
              <a:ext uri="{FF2B5EF4-FFF2-40B4-BE49-F238E27FC236}">
                <a16:creationId xmlns:a16="http://schemas.microsoft.com/office/drawing/2014/main" id="{AB178832-6860-8257-0EBA-436EE8827902}"/>
              </a:ext>
            </a:extLst>
          </p:cNvPr>
          <p:cNvSpPr>
            <a:spLocks noGrp="1"/>
          </p:cNvSpPr>
          <p:nvPr>
            <p:ph type="body" idx="1"/>
          </p:nvPr>
        </p:nvSpPr>
        <p:spPr>
          <a:xfrm>
            <a:off x="311700" y="1311300"/>
            <a:ext cx="3758276" cy="3406518"/>
          </a:xfrm>
        </p:spPr>
        <p:txBody>
          <a:bodyPr>
            <a:normAutofit fontScale="25000" lnSpcReduction="20000"/>
          </a:bodyPr>
          <a:lstStyle/>
          <a:p>
            <a:pPr marL="152400" indent="0">
              <a:lnSpc>
                <a:spcPct val="115000"/>
              </a:lnSpc>
              <a:spcAft>
                <a:spcPts val="1000"/>
              </a:spcAft>
              <a:buNone/>
            </a:pPr>
            <a:r>
              <a:rPr lang="it-IT" sz="3200" dirty="0">
                <a:effectLst/>
                <a:latin typeface="+mn-lt"/>
                <a:ea typeface="Calibri" panose="020F0502020204030204" pitchFamily="34" charset="0"/>
                <a:cs typeface="Times New Roman" panose="02020603050405020304" pitchFamily="18" charset="0"/>
              </a:rPr>
              <a:t>L'opera fu realizzata nel 1477 dal pittore veneto Bartolomeo Vivarini su apposita commissione del feudatario Geronimo Sanseverino, oppure secondo alcuni del vescovo Rutilio Zenone, per Monastero di San Bernardino da Siena. Dopo vari tentativi di trafugamento e un accurato restauro, il polittico è custodito presso il monastero di San Bernardino. Vi si trovano raffigurati 25 santi: sul pilastrino di sinistra, san Giovanni Battista, san Nicola di Bari e santa Caterina d'Alessandria; su quello di destra, di identiche dimensioni, san Girolamo, Sant'Ambrogio e santa Chiara d'Assisi. Al centro, in uno spazio di cm 54 per 147, è collocata in trono la Vergine Maria con il Bambinello. Ai lati troviamo san Francesco d'Assisi e san Bernardino da Siena. In alto è raffigurato un penetrante Cristo Passo, fra sant'Antonio di Padova e san Ludovico di Tolosa. La predella, forma una base di 20 per 260 cm: il Cristo benedicente fa ala ai dodici apostoli. Le icone  rappresentate hanno una chiara relazione con l'ordine dei Minori Osservanti che tennero il monastero fino alla sua soppressione. Ciò è rintracciabile dalla presenza delle figure dei fondatori dell'ordine francescano , oltre a quella del titolare San Bernardino. Inoltre, la posizione centrale della Vergine, sovrastata dall'icona del Cristo morto, è una successione insolita da un punto di vista iconografico, ma evidenzia nella sua struttura il ruolo centrale di Maria quale Regina </a:t>
            </a:r>
            <a:r>
              <a:rPr lang="it-IT" sz="3200" dirty="0" err="1">
                <a:effectLst/>
                <a:latin typeface="+mn-lt"/>
                <a:ea typeface="Calibri" panose="020F0502020204030204" pitchFamily="34" charset="0"/>
                <a:cs typeface="Times New Roman" panose="02020603050405020304" pitchFamily="18" charset="0"/>
              </a:rPr>
              <a:t>Caeli</a:t>
            </a:r>
            <a:r>
              <a:rPr lang="it-IT" sz="3200" dirty="0">
                <a:effectLst/>
                <a:latin typeface="+mn-lt"/>
                <a:ea typeface="Calibri" panose="020F0502020204030204" pitchFamily="34" charset="0"/>
                <a:cs typeface="Times New Roman" panose="02020603050405020304" pitchFamily="18" charset="0"/>
              </a:rPr>
              <a:t>, quindi di mediatrice dell'intercessione presso il figlio. È questa, una delle più consuete tematiche della predicazione di san Bernardino, il cui riferimento nell'opera appare evidentissimo. Opera fra le più rappresentative del Vivarini, è, insieme al trittico custodito nella chiesa di San Giorgio a Zumpano del 1480, l'unica testimonianza dell'artista veneto in Calabria . Il polittico di Morano appartiene alla maturità del Vivarini, e con particolare riguardo alle sue opere precedenti, risente dell'influsso della pittura di Giovanni Bellini e, in alcuni particolari - come il delicato panneggio dei veli della Vergine e della sua postura in trono o nell'equilibrio dei volumi - dell'influsso di Antonello da Messina.</a:t>
            </a:r>
          </a:p>
          <a:p>
            <a:pPr marL="152400" indent="0">
              <a:buNone/>
            </a:pPr>
            <a:endParaRPr lang="it-IT" dirty="0"/>
          </a:p>
        </p:txBody>
      </p:sp>
      <p:pic>
        <p:nvPicPr>
          <p:cNvPr id="5" name="Immagine 4">
            <a:extLst>
              <a:ext uri="{FF2B5EF4-FFF2-40B4-BE49-F238E27FC236}">
                <a16:creationId xmlns:a16="http://schemas.microsoft.com/office/drawing/2014/main" id="{DAB23ABB-6EC9-B653-6654-4B8B576A4632}"/>
              </a:ext>
            </a:extLst>
          </p:cNvPr>
          <p:cNvPicPr>
            <a:picLocks noChangeAspect="1"/>
          </p:cNvPicPr>
          <p:nvPr/>
        </p:nvPicPr>
        <p:blipFill>
          <a:blip r:embed="rId2"/>
          <a:stretch>
            <a:fillRect/>
          </a:stretch>
        </p:blipFill>
        <p:spPr>
          <a:xfrm>
            <a:off x="4825253" y="254000"/>
            <a:ext cx="3581400" cy="4635500"/>
          </a:xfrm>
          <a:prstGeom prst="rect">
            <a:avLst/>
          </a:prstGeom>
        </p:spPr>
      </p:pic>
    </p:spTree>
    <p:extLst>
      <p:ext uri="{BB962C8B-B14F-4D97-AF65-F5344CB8AC3E}">
        <p14:creationId xmlns:p14="http://schemas.microsoft.com/office/powerpoint/2010/main" val="299741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CAB955-5A29-D810-751D-8B58E396DD86}"/>
              </a:ext>
            </a:extLst>
          </p:cNvPr>
          <p:cNvSpPr>
            <a:spLocks noGrp="1"/>
          </p:cNvSpPr>
          <p:nvPr>
            <p:ph type="title"/>
          </p:nvPr>
        </p:nvSpPr>
        <p:spPr>
          <a:xfrm>
            <a:off x="6167718" y="448024"/>
            <a:ext cx="2808000" cy="755700"/>
          </a:xfrm>
        </p:spPr>
        <p:txBody>
          <a:bodyPr>
            <a:normAutofit fontScale="90000"/>
          </a:bodyPr>
          <a:lstStyle/>
          <a:p>
            <a:pPr algn="r"/>
            <a:r>
              <a:rPr lang="it-IT" dirty="0">
                <a:latin typeface="Britannic Bold" panose="020B0903060703020204" pitchFamily="34" charset="77"/>
              </a:rPr>
              <a:t>Cosa fare per valorizzare questo bene?</a:t>
            </a:r>
          </a:p>
        </p:txBody>
      </p:sp>
      <p:sp>
        <p:nvSpPr>
          <p:cNvPr id="3" name="Segnaposto testo 2">
            <a:extLst>
              <a:ext uri="{FF2B5EF4-FFF2-40B4-BE49-F238E27FC236}">
                <a16:creationId xmlns:a16="http://schemas.microsoft.com/office/drawing/2014/main" id="{B68ACD8B-ACD8-6725-1635-F740B67E37DE}"/>
              </a:ext>
            </a:extLst>
          </p:cNvPr>
          <p:cNvSpPr>
            <a:spLocks noGrp="1"/>
          </p:cNvSpPr>
          <p:nvPr>
            <p:ph type="body" idx="1"/>
          </p:nvPr>
        </p:nvSpPr>
        <p:spPr/>
        <p:txBody>
          <a:bodyPr>
            <a:normAutofit fontScale="62500" lnSpcReduction="20000"/>
          </a:bodyPr>
          <a:lstStyle/>
          <a:p>
            <a:pPr marL="152400" indent="0">
              <a:buNone/>
            </a:pPr>
            <a:r>
              <a:rPr lang="it-IT" sz="1800" dirty="0">
                <a:effectLst/>
                <a:latin typeface="Calibri" panose="020F0502020204030204" pitchFamily="34" charset="0"/>
                <a:ea typeface="Calibri" panose="020F0502020204030204" pitchFamily="34" charset="0"/>
                <a:cs typeface="Times New Roman" panose="02020603050405020304" pitchFamily="18" charset="0"/>
              </a:rPr>
              <a:t>Questo bene culturale è aperto al pubblico solo il 20 maggio festa patronale e durante la festa della bandiera che coincide con la festa patronale. Questo è un altro esempio di cattiva valorizzazione da parte delle classi politiche degli ultimi anni. Questo importante manufatto non va reso disponibile solo in alcune ricorrenze, ma il primo passo verso una corretta valorizzazione sarebbe renderlo fruibile al pubblico tutti i giorni. Oltre a ciò sarebbe molto importante organizzare degli eventi affinché la popolazione venga resa consapevole delle bellezze del territorio, purtroppo una sorta di ignoranza ha la meglio sulla popolazione locale che si nasconde spesso dietro al classico: “ma qui non c’è niente da vedere”. Quindi il problema principale da affrontare sarebbe un processo di rieducazione del popolo ai beni culturali e alla promozione degli stessi.</a:t>
            </a:r>
          </a:p>
          <a:p>
            <a:pPr marL="152400" indent="0">
              <a:buNone/>
            </a:pPr>
            <a:endParaRPr lang="it-IT" dirty="0"/>
          </a:p>
        </p:txBody>
      </p:sp>
      <p:pic>
        <p:nvPicPr>
          <p:cNvPr id="4" name="Immagine 3">
            <a:extLst>
              <a:ext uri="{FF2B5EF4-FFF2-40B4-BE49-F238E27FC236}">
                <a16:creationId xmlns:a16="http://schemas.microsoft.com/office/drawing/2014/main" id="{3C784075-98B2-1369-91A4-42940B97A106}"/>
              </a:ext>
            </a:extLst>
          </p:cNvPr>
          <p:cNvPicPr>
            <a:picLocks noChangeAspect="1"/>
          </p:cNvPicPr>
          <p:nvPr/>
        </p:nvPicPr>
        <p:blipFill>
          <a:blip r:embed="rId2"/>
          <a:stretch>
            <a:fillRect/>
          </a:stretch>
        </p:blipFill>
        <p:spPr>
          <a:xfrm>
            <a:off x="3886881" y="694800"/>
            <a:ext cx="3086540" cy="3753900"/>
          </a:xfrm>
          <a:prstGeom prst="rect">
            <a:avLst/>
          </a:prstGeom>
        </p:spPr>
      </p:pic>
    </p:spTree>
    <p:extLst>
      <p:ext uri="{BB962C8B-B14F-4D97-AF65-F5344CB8AC3E}">
        <p14:creationId xmlns:p14="http://schemas.microsoft.com/office/powerpoint/2010/main" val="3424378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CA8E00-F7B0-FA9F-992F-D6D72C616F3F}"/>
              </a:ext>
            </a:extLst>
          </p:cNvPr>
          <p:cNvSpPr>
            <a:spLocks noGrp="1"/>
          </p:cNvSpPr>
          <p:nvPr>
            <p:ph type="title"/>
          </p:nvPr>
        </p:nvSpPr>
        <p:spPr>
          <a:xfrm>
            <a:off x="6210477" y="205976"/>
            <a:ext cx="2808000" cy="755700"/>
          </a:xfrm>
        </p:spPr>
        <p:txBody>
          <a:bodyPr>
            <a:normAutofit fontScale="90000"/>
          </a:bodyPr>
          <a:lstStyle/>
          <a:p>
            <a:pPr algn="r"/>
            <a:r>
              <a:rPr lang="it-IT" dirty="0">
                <a:latin typeface="Britannic Bold" panose="020B0903060703020204" pitchFamily="34" charset="77"/>
              </a:rPr>
              <a:t>Castello Normanno-Svevo</a:t>
            </a:r>
          </a:p>
        </p:txBody>
      </p:sp>
      <p:sp>
        <p:nvSpPr>
          <p:cNvPr id="3" name="Segnaposto testo 2">
            <a:extLst>
              <a:ext uri="{FF2B5EF4-FFF2-40B4-BE49-F238E27FC236}">
                <a16:creationId xmlns:a16="http://schemas.microsoft.com/office/drawing/2014/main" id="{FFAFA1E9-65DB-AC34-F29F-267687AD75F9}"/>
              </a:ext>
            </a:extLst>
          </p:cNvPr>
          <p:cNvSpPr>
            <a:spLocks noGrp="1"/>
          </p:cNvSpPr>
          <p:nvPr>
            <p:ph type="body" idx="1"/>
          </p:nvPr>
        </p:nvSpPr>
        <p:spPr>
          <a:xfrm>
            <a:off x="293770" y="502094"/>
            <a:ext cx="2808000" cy="3179400"/>
          </a:xfrm>
        </p:spPr>
        <p:txBody>
          <a:bodyPr>
            <a:normAutofit fontScale="25000" lnSpcReduction="20000"/>
          </a:bodyPr>
          <a:lstStyle/>
          <a:p>
            <a:pPr marL="152400" indent="0">
              <a:lnSpc>
                <a:spcPct val="115000"/>
              </a:lnSpc>
              <a:spcAft>
                <a:spcPts val="1000"/>
              </a:spcAft>
              <a:buNone/>
            </a:pPr>
            <a:r>
              <a:rPr lang="it-IT" sz="2800" dirty="0">
                <a:effectLst/>
                <a:latin typeface="+mn-lt"/>
                <a:ea typeface="Calibri" panose="020F0502020204030204" pitchFamily="34" charset="0"/>
                <a:cs typeface="Times New Roman" panose="02020603050405020304" pitchFamily="18" charset="0"/>
              </a:rPr>
              <a:t>Posto sulla sommità di uno tra i più belli centri storici e borghi della Calabria, il Castello Normanno-Svevo di Morano Calabro, fu edificato sui resti di un avamposto di epoca romana dai normanni, anche se solo con Pietro Antonio Sanseverino assunse la forma attuale nel XVI secolo. Utilizzato dallo stesso Sanseverino come sua dimora estiva, </a:t>
            </a:r>
            <a:r>
              <a:rPr lang="it-IT" sz="2800" dirty="0" err="1">
                <a:effectLst/>
                <a:latin typeface="+mn-lt"/>
                <a:ea typeface="Calibri" panose="020F0502020204030204" pitchFamily="34" charset="0"/>
                <a:cs typeface="Times New Roman" panose="02020603050405020304" pitchFamily="18" charset="0"/>
              </a:rPr>
              <a:t>affinchè</a:t>
            </a:r>
            <a:r>
              <a:rPr lang="it-IT" sz="2800" dirty="0">
                <a:effectLst/>
                <a:latin typeface="+mn-lt"/>
                <a:ea typeface="Calibri" panose="020F0502020204030204" pitchFamily="34" charset="0"/>
                <a:cs typeface="Times New Roman" panose="02020603050405020304" pitchFamily="18" charset="0"/>
              </a:rPr>
              <a:t> potesse avere le vestigia da lui sperate, chiamò i migliori architetti napoletani dell’epoca </a:t>
            </a:r>
            <a:r>
              <a:rPr lang="it-IT" sz="2800" dirty="0" err="1">
                <a:effectLst/>
                <a:latin typeface="+mn-lt"/>
                <a:ea typeface="Calibri" panose="020F0502020204030204" pitchFamily="34" charset="0"/>
                <a:cs typeface="Times New Roman" panose="02020603050405020304" pitchFamily="18" charset="0"/>
              </a:rPr>
              <a:t>affinchè</a:t>
            </a:r>
            <a:r>
              <a:rPr lang="it-IT" sz="2800" dirty="0">
                <a:effectLst/>
                <a:latin typeface="+mn-lt"/>
                <a:ea typeface="Calibri" panose="020F0502020204030204" pitchFamily="34" charset="0"/>
                <a:cs typeface="Times New Roman" panose="02020603050405020304" pitchFamily="18" charset="0"/>
              </a:rPr>
              <a:t> potessero dargli una forma quanto mai sontuosa. L’intero castello infatti rievoca per alcuni aspetti soprattutto per la sua disposizione il Maschio Angioino di Napoli.</a:t>
            </a:r>
          </a:p>
          <a:p>
            <a:pPr marL="152400" indent="0">
              <a:lnSpc>
                <a:spcPct val="115000"/>
              </a:lnSpc>
              <a:spcAft>
                <a:spcPts val="1000"/>
              </a:spcAft>
              <a:buNone/>
            </a:pPr>
            <a:r>
              <a:rPr lang="it-IT" sz="2800" dirty="0">
                <a:effectLst/>
                <a:latin typeface="+mn-lt"/>
                <a:ea typeface="Calibri" panose="020F0502020204030204" pitchFamily="34" charset="0"/>
                <a:cs typeface="Times New Roman" panose="02020603050405020304" pitchFamily="18" charset="0"/>
              </a:rPr>
              <a:t>Nel 1806 purtroppo, il castello, fu bombardato ad opera delle truppe francesi e prima della sua definitiva rovina ad opera dei principi Spinelli di Scalea proprietari dal 1600 alla fine del 1800, che permisero di asportare travi e blocchi di tufo.</a:t>
            </a:r>
          </a:p>
          <a:p>
            <a:pPr marL="152400" indent="0">
              <a:lnSpc>
                <a:spcPct val="115000"/>
              </a:lnSpc>
              <a:spcAft>
                <a:spcPts val="1000"/>
              </a:spcAft>
              <a:buNone/>
            </a:pPr>
            <a:r>
              <a:rPr lang="it-IT" sz="2800" dirty="0">
                <a:effectLst/>
                <a:latin typeface="+mn-lt"/>
                <a:ea typeface="Calibri" panose="020F0502020204030204" pitchFamily="34" charset="0"/>
                <a:cs typeface="Times New Roman" panose="02020603050405020304" pitchFamily="18" charset="0"/>
              </a:rPr>
              <a:t>Le sue forme attuali suggeriscono ancora la conformazione che aveva nel primo decennio del XVIII secolo: in pianta quadrata, contornato da sei torrioni cilindrici (di cui sopravvivono integralmente solo quello centrale e quello sinistro del fronte), era inoltre circondato da rivellini e fossato, aveva baluardi </a:t>
            </a:r>
            <a:r>
              <a:rPr lang="it-IT" sz="2800" dirty="0" err="1">
                <a:effectLst/>
                <a:latin typeface="+mn-lt"/>
                <a:ea typeface="Calibri" panose="020F0502020204030204" pitchFamily="34" charset="0"/>
                <a:cs typeface="Times New Roman" panose="02020603050405020304" pitchFamily="18" charset="0"/>
              </a:rPr>
              <a:t>trimura</a:t>
            </a:r>
            <a:r>
              <a:rPr lang="it-IT" sz="2800" dirty="0">
                <a:effectLst/>
                <a:latin typeface="+mn-lt"/>
                <a:ea typeface="Calibri" panose="020F0502020204030204" pitchFamily="34" charset="0"/>
                <a:cs typeface="Times New Roman" panose="02020603050405020304" pitchFamily="18" charset="0"/>
              </a:rPr>
              <a:t> </a:t>
            </a:r>
            <a:r>
              <a:rPr lang="it-IT" sz="2800" dirty="0" err="1">
                <a:effectLst/>
                <a:latin typeface="+mn-lt"/>
                <a:ea typeface="Calibri" panose="020F0502020204030204" pitchFamily="34" charset="0"/>
                <a:cs typeface="Times New Roman" panose="02020603050405020304" pitchFamily="18" charset="0"/>
              </a:rPr>
              <a:t>saettine</a:t>
            </a:r>
            <a:r>
              <a:rPr lang="it-IT" sz="2800" dirty="0">
                <a:effectLst/>
                <a:latin typeface="+mn-lt"/>
                <a:ea typeface="Calibri" panose="020F0502020204030204" pitchFamily="34" charset="0"/>
                <a:cs typeface="Times New Roman" panose="02020603050405020304" pitchFamily="18" charset="0"/>
              </a:rPr>
              <a:t> e ponte levatoio; si elevava per tre piani d'altezza ed era composto da ampie stanze divise in più appartamenti e, nel complesso, si stima avesse la capacità di una guarnigione di mille uomini.</a:t>
            </a:r>
          </a:p>
          <a:p>
            <a:pPr marL="152400" indent="0">
              <a:lnSpc>
                <a:spcPct val="115000"/>
              </a:lnSpc>
              <a:spcAft>
                <a:spcPts val="1000"/>
              </a:spcAft>
              <a:buNone/>
            </a:pPr>
            <a:r>
              <a:rPr lang="it-IT" sz="2800" dirty="0">
                <a:effectLst/>
                <a:latin typeface="+mn-lt"/>
                <a:ea typeface="Calibri" panose="020F0502020204030204" pitchFamily="34" charset="0"/>
                <a:cs typeface="Times New Roman" panose="02020603050405020304" pitchFamily="18" charset="0"/>
              </a:rPr>
              <a:t>Le ragioni del suo abbandono e deterioramento sono fra le più varie. Nel 1733 la struttura fu gravemente compromessa per ragioni non del tutto chiare, quindi venne duramente bombardato dall'esercito francese durante il periodo napoleonico nel 1806. La sorte fu segnata inoltre da sequenziali spoliazioni, che durante il feudo della famiglia Spinelli, videro l'asportazione di elementi murari e materiali lignei per un loro riutilizzo, condannando la struttura alla sua inevitabile decadenza fino ai recenti restauri degli anni 2000 che hanno consentito il recupero di alcuni locali, dei torrioni frontali, delle mura perimetrali e della spianata retrostante.</a:t>
            </a:r>
          </a:p>
          <a:p>
            <a:pPr marL="152400" indent="0">
              <a:buNone/>
            </a:pPr>
            <a:endParaRPr lang="it-IT" dirty="0"/>
          </a:p>
        </p:txBody>
      </p:sp>
      <p:pic>
        <p:nvPicPr>
          <p:cNvPr id="4" name="Immagine 3">
            <a:extLst>
              <a:ext uri="{FF2B5EF4-FFF2-40B4-BE49-F238E27FC236}">
                <a16:creationId xmlns:a16="http://schemas.microsoft.com/office/drawing/2014/main" id="{9F6EA241-D1D3-C681-D2B7-233F54277468}"/>
              </a:ext>
            </a:extLst>
          </p:cNvPr>
          <p:cNvPicPr>
            <a:picLocks noChangeAspect="1"/>
          </p:cNvPicPr>
          <p:nvPr/>
        </p:nvPicPr>
        <p:blipFill>
          <a:blip r:embed="rId2"/>
          <a:stretch>
            <a:fillRect/>
          </a:stretch>
        </p:blipFill>
        <p:spPr>
          <a:xfrm>
            <a:off x="4572000" y="1902141"/>
            <a:ext cx="4244439" cy="2801330"/>
          </a:xfrm>
          <a:prstGeom prst="rect">
            <a:avLst/>
          </a:prstGeom>
        </p:spPr>
      </p:pic>
    </p:spTree>
    <p:extLst>
      <p:ext uri="{BB962C8B-B14F-4D97-AF65-F5344CB8AC3E}">
        <p14:creationId xmlns:p14="http://schemas.microsoft.com/office/powerpoint/2010/main" val="1354112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3AC822-E097-ACD5-6391-46CB201B2C64}"/>
              </a:ext>
            </a:extLst>
          </p:cNvPr>
          <p:cNvSpPr>
            <a:spLocks noGrp="1"/>
          </p:cNvSpPr>
          <p:nvPr>
            <p:ph type="title"/>
          </p:nvPr>
        </p:nvSpPr>
        <p:spPr/>
        <p:txBody>
          <a:bodyPr>
            <a:normAutofit fontScale="90000"/>
          </a:bodyPr>
          <a:lstStyle/>
          <a:p>
            <a:r>
              <a:rPr lang="it-IT" dirty="0">
                <a:latin typeface="Britannic Bold" panose="020B0903060703020204" pitchFamily="34" charset="77"/>
              </a:rPr>
              <a:t>Cosa fare per salvaguardare questo bene?</a:t>
            </a:r>
          </a:p>
        </p:txBody>
      </p:sp>
      <p:sp>
        <p:nvSpPr>
          <p:cNvPr id="3" name="Segnaposto testo 2">
            <a:extLst>
              <a:ext uri="{FF2B5EF4-FFF2-40B4-BE49-F238E27FC236}">
                <a16:creationId xmlns:a16="http://schemas.microsoft.com/office/drawing/2014/main" id="{E6A615F5-941E-B756-2D17-70F8FC09A005}"/>
              </a:ext>
            </a:extLst>
          </p:cNvPr>
          <p:cNvSpPr>
            <a:spLocks noGrp="1"/>
          </p:cNvSpPr>
          <p:nvPr>
            <p:ph type="body" idx="1"/>
          </p:nvPr>
        </p:nvSpPr>
        <p:spPr/>
        <p:txBody>
          <a:bodyPr>
            <a:normAutofit fontScale="62500" lnSpcReduction="20000"/>
          </a:bodyPr>
          <a:lstStyle/>
          <a:p>
            <a:pPr marL="152400" indent="0">
              <a:lnSpc>
                <a:spcPct val="115000"/>
              </a:lnSpc>
              <a:spcAft>
                <a:spcPts val="1000"/>
              </a:spcAft>
              <a:buNone/>
            </a:pPr>
            <a:r>
              <a:rPr lang="it-IT" sz="1600" dirty="0">
                <a:effectLst/>
                <a:latin typeface="Calibri" panose="020F0502020204030204" pitchFamily="34" charset="0"/>
                <a:ea typeface="Calibri" panose="020F0502020204030204" pitchFamily="34" charset="0"/>
                <a:cs typeface="Times New Roman" panose="02020603050405020304" pitchFamily="18" charset="0"/>
              </a:rPr>
              <a:t>La malagestione ha facce diverse ed è capace di insinuarsi subdolamente nei vari tessuti dell'amministrazione, conservazione, tutela e valorizzazione dei nostri Beni culturali. Per sconfiggerla non basta l'Autorità Giudiziaria, e a poco servono le proteste di cittadini e associazioni benemerite, ma è indispensabile fare leva sulla competenza di chi è chiamato a soprintendere ai Beni culturali.</a:t>
            </a:r>
          </a:p>
          <a:p>
            <a:pPr marL="152400" indent="0">
              <a:lnSpc>
                <a:spcPct val="115000"/>
              </a:lnSpc>
              <a:spcAft>
                <a:spcPts val="1000"/>
              </a:spcAft>
              <a:buNone/>
            </a:pPr>
            <a:r>
              <a:rPr lang="it-IT" sz="1600" dirty="0">
                <a:effectLst/>
                <a:latin typeface="Calibri" panose="020F0502020204030204" pitchFamily="34" charset="0"/>
                <a:ea typeface="Calibri" panose="020F0502020204030204" pitchFamily="34" charset="0"/>
                <a:cs typeface="Times New Roman" panose="02020603050405020304" pitchFamily="18" charset="0"/>
              </a:rPr>
              <a:t>Competenza significa professionalità, onestà, senso del dovere, amore e devozione verso il patrimonio culturale e verso le generazioni future, conoscenza delle leggi e, soprattutto, l'uso sapiente del buon senso.</a:t>
            </a:r>
          </a:p>
          <a:p>
            <a:pPr marL="152400" indent="0">
              <a:lnSpc>
                <a:spcPct val="115000"/>
              </a:lnSpc>
              <a:spcAft>
                <a:spcPts val="1000"/>
              </a:spcAft>
              <a:buNone/>
            </a:pPr>
            <a:r>
              <a:rPr lang="it-IT" sz="1600" dirty="0">
                <a:effectLst/>
                <a:latin typeface="Calibri" panose="020F0502020204030204" pitchFamily="34" charset="0"/>
                <a:ea typeface="Calibri" panose="020F0502020204030204" pitchFamily="34" charset="0"/>
                <a:cs typeface="Times New Roman" panose="02020603050405020304" pitchFamily="18" charset="0"/>
              </a:rPr>
              <a:t>Bisogna ripartire dalla </a:t>
            </a:r>
            <a:r>
              <a:rPr lang="it-IT" sz="1600" b="1" dirty="0">
                <a:effectLst/>
                <a:latin typeface="Calibri" panose="020F0502020204030204" pitchFamily="34" charset="0"/>
                <a:ea typeface="Calibri" panose="020F0502020204030204" pitchFamily="34" charset="0"/>
                <a:cs typeface="Times New Roman" panose="02020603050405020304" pitchFamily="18" charset="0"/>
              </a:rPr>
              <a:t>competenza</a:t>
            </a:r>
            <a:r>
              <a:rPr lang="it-IT" sz="1600" dirty="0">
                <a:effectLst/>
                <a:latin typeface="Calibri" panose="020F0502020204030204" pitchFamily="34" charset="0"/>
                <a:ea typeface="Calibri" panose="020F0502020204030204" pitchFamily="34" charset="0"/>
                <a:cs typeface="Times New Roman" panose="02020603050405020304" pitchFamily="18" charset="0"/>
              </a:rPr>
              <a:t>. Bisogna ripartire dai </a:t>
            </a:r>
            <a:r>
              <a:rPr lang="it-IT" sz="1600" b="1" dirty="0">
                <a:effectLst/>
                <a:latin typeface="Calibri" panose="020F0502020204030204" pitchFamily="34" charset="0"/>
                <a:ea typeface="Calibri" panose="020F0502020204030204" pitchFamily="34" charset="0"/>
                <a:cs typeface="Times New Roman" panose="02020603050405020304" pitchFamily="18" charset="0"/>
              </a:rPr>
              <a:t>giovani</a:t>
            </a:r>
            <a:r>
              <a:rPr lang="it-IT" sz="1600" dirty="0">
                <a:effectLst/>
                <a:latin typeface="Calibri" panose="020F0502020204030204" pitchFamily="34" charset="0"/>
                <a:ea typeface="Calibri" panose="020F0502020204030204" pitchFamily="34" charset="0"/>
                <a:cs typeface="Times New Roman" panose="02020603050405020304" pitchFamily="18" charset="0"/>
              </a:rPr>
              <a:t>.</a:t>
            </a:r>
          </a:p>
          <a:p>
            <a:pPr marL="152400" indent="0">
              <a:buNone/>
            </a:pPr>
            <a:endParaRPr lang="it-IT" dirty="0"/>
          </a:p>
        </p:txBody>
      </p:sp>
      <p:pic>
        <p:nvPicPr>
          <p:cNvPr id="5" name="Immagine 4">
            <a:extLst>
              <a:ext uri="{FF2B5EF4-FFF2-40B4-BE49-F238E27FC236}">
                <a16:creationId xmlns:a16="http://schemas.microsoft.com/office/drawing/2014/main" id="{8410FFEA-7BD5-8AA1-A416-BDA6DBCCFB79}"/>
              </a:ext>
            </a:extLst>
          </p:cNvPr>
          <p:cNvPicPr>
            <a:picLocks noChangeAspect="1"/>
          </p:cNvPicPr>
          <p:nvPr/>
        </p:nvPicPr>
        <p:blipFill>
          <a:blip r:embed="rId2"/>
          <a:stretch>
            <a:fillRect/>
          </a:stretch>
        </p:blipFill>
        <p:spPr>
          <a:xfrm>
            <a:off x="6481265" y="220715"/>
            <a:ext cx="2351035" cy="2351035"/>
          </a:xfrm>
          <a:prstGeom prst="rect">
            <a:avLst/>
          </a:prstGeom>
        </p:spPr>
      </p:pic>
      <p:pic>
        <p:nvPicPr>
          <p:cNvPr id="6" name="Immagine 5">
            <a:extLst>
              <a:ext uri="{FF2B5EF4-FFF2-40B4-BE49-F238E27FC236}">
                <a16:creationId xmlns:a16="http://schemas.microsoft.com/office/drawing/2014/main" id="{CEB94C15-F7F3-061A-C1A0-D8A489543B96}"/>
              </a:ext>
            </a:extLst>
          </p:cNvPr>
          <p:cNvPicPr>
            <a:picLocks noChangeAspect="1"/>
          </p:cNvPicPr>
          <p:nvPr/>
        </p:nvPicPr>
        <p:blipFill>
          <a:blip r:embed="rId3"/>
          <a:stretch>
            <a:fillRect/>
          </a:stretch>
        </p:blipFill>
        <p:spPr>
          <a:xfrm>
            <a:off x="4754089" y="2896614"/>
            <a:ext cx="3217582" cy="1838618"/>
          </a:xfrm>
          <a:prstGeom prst="rect">
            <a:avLst/>
          </a:prstGeom>
        </p:spPr>
      </p:pic>
    </p:spTree>
    <p:extLst>
      <p:ext uri="{BB962C8B-B14F-4D97-AF65-F5344CB8AC3E}">
        <p14:creationId xmlns:p14="http://schemas.microsoft.com/office/powerpoint/2010/main" val="242500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296C-D1AE-738F-5A0A-D148155F0E22}"/>
              </a:ext>
            </a:extLst>
          </p:cNvPr>
          <p:cNvSpPr>
            <a:spLocks noGrp="1"/>
          </p:cNvSpPr>
          <p:nvPr>
            <p:ph type="ctrTitle"/>
          </p:nvPr>
        </p:nvSpPr>
        <p:spPr/>
        <p:txBody>
          <a:bodyPr/>
          <a:lstStyle/>
          <a:p>
            <a:r>
              <a:rPr lang="it-IT" dirty="0">
                <a:latin typeface="Britannic Bold" panose="020B0903060703020204" pitchFamily="34" charset="77"/>
              </a:rPr>
              <a:t>Grazie per l’attenzione</a:t>
            </a:r>
          </a:p>
        </p:txBody>
      </p:sp>
      <p:sp>
        <p:nvSpPr>
          <p:cNvPr id="3" name="Sottotitolo 2">
            <a:extLst>
              <a:ext uri="{FF2B5EF4-FFF2-40B4-BE49-F238E27FC236}">
                <a16:creationId xmlns:a16="http://schemas.microsoft.com/office/drawing/2014/main" id="{184B54E7-DB34-3611-4C2A-C56F26442771}"/>
              </a:ext>
            </a:extLst>
          </p:cNvPr>
          <p:cNvSpPr>
            <a:spLocks noGrp="1"/>
          </p:cNvSpPr>
          <p:nvPr>
            <p:ph type="subTitle" idx="1"/>
          </p:nvPr>
        </p:nvSpPr>
        <p:spPr>
          <a:xfrm>
            <a:off x="1470991" y="2912292"/>
            <a:ext cx="7215809" cy="1182630"/>
          </a:xfrm>
        </p:spPr>
        <p:txBody>
          <a:bodyPr>
            <a:normAutofit fontScale="70000" lnSpcReduction="20000"/>
          </a:bodyPr>
          <a:lstStyle/>
          <a:p>
            <a:r>
              <a:rPr lang="it-IT" dirty="0"/>
              <a:t>Aita Samuele, Bonifati Agnese, Calvosa Giulia, Caputo Roberta, </a:t>
            </a:r>
            <a:r>
              <a:rPr lang="it-IT" dirty="0" err="1"/>
              <a:t>Cordasco</a:t>
            </a:r>
            <a:r>
              <a:rPr lang="it-IT" dirty="0"/>
              <a:t> Alessia, D’Angelo Eleonora , Di Vasto Costanza , </a:t>
            </a:r>
            <a:r>
              <a:rPr lang="it-IT" dirty="0" err="1"/>
              <a:t>Gazineo</a:t>
            </a:r>
            <a:r>
              <a:rPr lang="it-IT" dirty="0"/>
              <a:t> Giuseppina , </a:t>
            </a:r>
            <a:r>
              <a:rPr lang="it-IT" dirty="0" err="1"/>
              <a:t>Gialdino</a:t>
            </a:r>
            <a:r>
              <a:rPr lang="it-IT" dirty="0"/>
              <a:t> Lorenza, Gigliotti Greta, Laino Chiara, Lotito Gabriele , Mazza Alessandro, </a:t>
            </a:r>
            <a:r>
              <a:rPr lang="it-IT" dirty="0" err="1"/>
              <a:t>Montilli</a:t>
            </a:r>
            <a:r>
              <a:rPr lang="it-IT" dirty="0"/>
              <a:t> Alessia, Mungo Rossella, Napoli Veronica, Pace Giada, Raco Maura e Rosito Antonio</a:t>
            </a:r>
          </a:p>
          <a:p>
            <a:endParaRPr lang="it-IT" dirty="0"/>
          </a:p>
          <a:p>
            <a:r>
              <a:rPr lang="it-IT" dirty="0"/>
              <a:t>IVA LICEO CLASSICO «G.GARIBALDI»  </a:t>
            </a:r>
          </a:p>
        </p:txBody>
      </p:sp>
    </p:spTree>
    <p:extLst>
      <p:ext uri="{BB962C8B-B14F-4D97-AF65-F5344CB8AC3E}">
        <p14:creationId xmlns:p14="http://schemas.microsoft.com/office/powerpoint/2010/main" val="177005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28"/>
          <p:cNvSpPr txBox="1">
            <a:spLocks noGrp="1"/>
          </p:cNvSpPr>
          <p:nvPr>
            <p:ph type="title"/>
          </p:nvPr>
        </p:nvSpPr>
        <p:spPr>
          <a:xfrm>
            <a:off x="412050" y="252126"/>
            <a:ext cx="7848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IT" dirty="0">
                <a:latin typeface="Britannic Bold" panose="020B0903060703020204" pitchFamily="34" charset="77"/>
              </a:rPr>
              <a:t>Introduzione a Castrovillari </a:t>
            </a:r>
            <a:endParaRPr dirty="0">
              <a:latin typeface="Britannic Bold" panose="020B0903060703020204" pitchFamily="34" charset="77"/>
            </a:endParaRPr>
          </a:p>
        </p:txBody>
      </p:sp>
      <p:grpSp>
        <p:nvGrpSpPr>
          <p:cNvPr id="785" name="Google Shape;785;p28"/>
          <p:cNvGrpSpPr/>
          <p:nvPr/>
        </p:nvGrpSpPr>
        <p:grpSpPr>
          <a:xfrm>
            <a:off x="221100" y="1239488"/>
            <a:ext cx="2005200" cy="687325"/>
            <a:chOff x="221100" y="1239488"/>
            <a:chExt cx="2005200" cy="687325"/>
          </a:xfrm>
        </p:grpSpPr>
        <p:sp>
          <p:nvSpPr>
            <p:cNvPr id="786" name="Google Shape;786;p28"/>
            <p:cNvSpPr txBox="1"/>
            <p:nvPr/>
          </p:nvSpPr>
          <p:spPr>
            <a:xfrm>
              <a:off x="1035713" y="1603113"/>
              <a:ext cx="852900" cy="32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200"/>
                </a:spcAft>
                <a:buNone/>
              </a:pPr>
              <a:endParaRPr sz="2000" dirty="0">
                <a:solidFill>
                  <a:srgbClr val="E0736E"/>
                </a:solidFill>
                <a:latin typeface="Chonburi"/>
                <a:ea typeface="Chonburi"/>
                <a:cs typeface="Chonburi"/>
                <a:sym typeface="Chonburi"/>
              </a:endParaRPr>
            </a:p>
          </p:txBody>
        </p:sp>
        <p:sp>
          <p:nvSpPr>
            <p:cNvPr id="788" name="Google Shape;788;p28"/>
            <p:cNvSpPr txBox="1"/>
            <p:nvPr/>
          </p:nvSpPr>
          <p:spPr>
            <a:xfrm>
              <a:off x="221100" y="1239488"/>
              <a:ext cx="2005200" cy="57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dirty="0">
                <a:solidFill>
                  <a:schemeClr val="dk1"/>
                </a:solidFill>
                <a:latin typeface="Inter"/>
                <a:ea typeface="Inter"/>
                <a:cs typeface="Inter"/>
                <a:sym typeface="Inter"/>
              </a:endParaRPr>
            </a:p>
          </p:txBody>
        </p:sp>
      </p:grpSp>
      <p:grpSp>
        <p:nvGrpSpPr>
          <p:cNvPr id="789" name="Google Shape;789;p28"/>
          <p:cNvGrpSpPr/>
          <p:nvPr/>
        </p:nvGrpSpPr>
        <p:grpSpPr>
          <a:xfrm>
            <a:off x="334438" y="1239488"/>
            <a:ext cx="3661262" cy="733650"/>
            <a:chOff x="334438" y="1239488"/>
            <a:chExt cx="3661262" cy="733650"/>
          </a:xfrm>
        </p:grpSpPr>
        <p:sp>
          <p:nvSpPr>
            <p:cNvPr id="790" name="Google Shape;790;p28"/>
            <p:cNvSpPr txBox="1"/>
            <p:nvPr/>
          </p:nvSpPr>
          <p:spPr>
            <a:xfrm>
              <a:off x="3142800" y="1649438"/>
              <a:ext cx="852900" cy="32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200"/>
                </a:spcAft>
                <a:buNone/>
              </a:pPr>
              <a:endParaRPr sz="2000" dirty="0">
                <a:solidFill>
                  <a:srgbClr val="E0736E"/>
                </a:solidFill>
                <a:latin typeface="Chonburi"/>
                <a:ea typeface="Chonburi"/>
                <a:cs typeface="Chonburi"/>
                <a:sym typeface="Chonburi"/>
              </a:endParaRPr>
            </a:p>
          </p:txBody>
        </p:sp>
        <p:sp>
          <p:nvSpPr>
            <p:cNvPr id="792" name="Google Shape;792;p28"/>
            <p:cNvSpPr txBox="1"/>
            <p:nvPr/>
          </p:nvSpPr>
          <p:spPr>
            <a:xfrm>
              <a:off x="334438" y="1239488"/>
              <a:ext cx="2005200" cy="57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dirty="0">
                <a:solidFill>
                  <a:schemeClr val="dk1"/>
                </a:solidFill>
                <a:latin typeface="Inter"/>
                <a:ea typeface="Inter"/>
                <a:cs typeface="Inter"/>
                <a:sym typeface="Inter"/>
              </a:endParaRPr>
            </a:p>
          </p:txBody>
        </p:sp>
      </p:grpSp>
      <p:grpSp>
        <p:nvGrpSpPr>
          <p:cNvPr id="826" name="Google Shape;826;p28"/>
          <p:cNvGrpSpPr/>
          <p:nvPr/>
        </p:nvGrpSpPr>
        <p:grpSpPr>
          <a:xfrm>
            <a:off x="4919271" y="1649438"/>
            <a:ext cx="3767529" cy="1686864"/>
            <a:chOff x="4919271" y="1649438"/>
            <a:chExt cx="3767529" cy="1686864"/>
          </a:xfrm>
        </p:grpSpPr>
        <p:sp>
          <p:nvSpPr>
            <p:cNvPr id="827" name="Google Shape;827;p28"/>
            <p:cNvSpPr txBox="1"/>
            <p:nvPr/>
          </p:nvSpPr>
          <p:spPr>
            <a:xfrm>
              <a:off x="7833900" y="1649438"/>
              <a:ext cx="852900" cy="32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200"/>
                </a:spcAft>
                <a:buNone/>
              </a:pPr>
              <a:endParaRPr sz="2000" dirty="0">
                <a:solidFill>
                  <a:srgbClr val="E0736E"/>
                </a:solidFill>
                <a:latin typeface="Chonburi"/>
                <a:ea typeface="Chonburi"/>
                <a:cs typeface="Chonburi"/>
                <a:sym typeface="Chonburi"/>
              </a:endParaRPr>
            </a:p>
          </p:txBody>
        </p:sp>
        <p:sp>
          <p:nvSpPr>
            <p:cNvPr id="828" name="Google Shape;828;p28"/>
            <p:cNvSpPr txBox="1"/>
            <p:nvPr/>
          </p:nvSpPr>
          <p:spPr>
            <a:xfrm>
              <a:off x="7833900" y="2229763"/>
              <a:ext cx="852900" cy="323700"/>
            </a:xfrm>
            <a:prstGeom prst="rect">
              <a:avLst/>
            </a:prstGeom>
            <a:noFill/>
            <a:ln>
              <a:noFill/>
            </a:ln>
          </p:spPr>
          <p:txBody>
            <a:bodyPr spcFirstLastPara="1" wrap="square" lIns="91425" tIns="91425" rIns="91425" bIns="91425" anchor="ctr" anchorCtr="0">
              <a:noAutofit/>
            </a:bodyPr>
            <a:lstStyle/>
            <a:p>
              <a:pPr lvl="0" algn="ctr">
                <a:spcAft>
                  <a:spcPts val="1200"/>
                </a:spcAft>
              </a:pPr>
              <a:endParaRPr sz="2000" dirty="0">
                <a:solidFill>
                  <a:srgbClr val="E0736E"/>
                </a:solidFill>
                <a:latin typeface="Chonburi"/>
                <a:ea typeface="Chonburi"/>
                <a:cs typeface="Chonburi"/>
                <a:sym typeface="Chonburi"/>
              </a:endParaRPr>
            </a:p>
          </p:txBody>
        </p:sp>
        <p:sp>
          <p:nvSpPr>
            <p:cNvPr id="831" name="Google Shape;831;p28"/>
            <p:cNvSpPr txBox="1"/>
            <p:nvPr/>
          </p:nvSpPr>
          <p:spPr>
            <a:xfrm>
              <a:off x="4919271" y="3049202"/>
              <a:ext cx="19803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latin typeface="Inter"/>
                <a:ea typeface="Inter"/>
                <a:cs typeface="Inter"/>
                <a:sym typeface="Inter"/>
              </a:endParaRPr>
            </a:p>
          </p:txBody>
        </p:sp>
      </p:grpSp>
      <p:sp>
        <p:nvSpPr>
          <p:cNvPr id="3" name="Google Shape;791;p28">
            <a:extLst>
              <a:ext uri="{FF2B5EF4-FFF2-40B4-BE49-F238E27FC236}">
                <a16:creationId xmlns:a16="http://schemas.microsoft.com/office/drawing/2014/main" id="{79768E3F-54B1-FF50-522E-A3E7768BE210}"/>
              </a:ext>
            </a:extLst>
          </p:cNvPr>
          <p:cNvSpPr txBox="1"/>
          <p:nvPr/>
        </p:nvSpPr>
        <p:spPr>
          <a:xfrm>
            <a:off x="1679145" y="3497552"/>
            <a:ext cx="2005200" cy="28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b="1" dirty="0">
              <a:latin typeface="Inter"/>
              <a:ea typeface="Inter"/>
              <a:cs typeface="Inter"/>
              <a:sym typeface="Inter"/>
            </a:endParaRPr>
          </a:p>
        </p:txBody>
      </p:sp>
      <p:sp>
        <p:nvSpPr>
          <p:cNvPr id="5" name="CasellaDiTesto 4">
            <a:extLst>
              <a:ext uri="{FF2B5EF4-FFF2-40B4-BE49-F238E27FC236}">
                <a16:creationId xmlns:a16="http://schemas.microsoft.com/office/drawing/2014/main" id="{3683172C-0C8C-0201-276F-7A69C8B51B2B}"/>
              </a:ext>
            </a:extLst>
          </p:cNvPr>
          <p:cNvSpPr txBox="1"/>
          <p:nvPr/>
        </p:nvSpPr>
        <p:spPr>
          <a:xfrm>
            <a:off x="334438" y="1035954"/>
            <a:ext cx="8127132" cy="3754874"/>
          </a:xfrm>
          <a:prstGeom prst="rect">
            <a:avLst/>
          </a:prstGeom>
          <a:noFill/>
        </p:spPr>
        <p:txBody>
          <a:bodyPr wrap="square">
            <a:spAutoFit/>
          </a:bodyPr>
          <a:lstStyle/>
          <a:p>
            <a:r>
              <a:rPr lang="it-IT" sz="1400" dirty="0">
                <a:solidFill>
                  <a:schemeClr val="tx1"/>
                </a:solidFill>
                <a:latin typeface="+mj-lt"/>
              </a:rPr>
              <a:t>Castrovillari è un importante e suggestiva cittadina adagiata alle falde del Pollino. Città del Carnevale più antico e importante della Calabria, è il centro più grande del Parco Nazionale del Pollino, ai piedi del Serra </a:t>
            </a:r>
            <a:r>
              <a:rPr lang="it-IT" sz="1400" dirty="0" err="1">
                <a:solidFill>
                  <a:schemeClr val="tx1"/>
                </a:solidFill>
                <a:latin typeface="+mj-lt"/>
              </a:rPr>
              <a:t>Dolcedorme</a:t>
            </a:r>
            <a:r>
              <a:rPr lang="it-IT" sz="1400" dirty="0">
                <a:solidFill>
                  <a:schemeClr val="tx1"/>
                </a:solidFill>
                <a:latin typeface="+mj-lt"/>
              </a:rPr>
              <a:t>, la vetta più alta degli Appennini meridionali. Il centro storico della Città viene denominata “Civita”. Affonda le radici nel neolitico passando probabilmente per l’era greca e bizantina . Infatti, dal periodo romano in poi, Castrovillari si è vista fulcro di conquiste e di lotte interne. Dai romani successivamente si passò ai normanni. I punti interessanti che ospita il centro storico sono la Basilica minore di San Giuliano, </a:t>
            </a:r>
            <a:r>
              <a:rPr lang="it-IT" sz="1400" dirty="0" err="1">
                <a:solidFill>
                  <a:schemeClr val="tx1"/>
                </a:solidFill>
                <a:latin typeface="+mj-lt"/>
              </a:rPr>
              <a:t>Protoconvento</a:t>
            </a:r>
            <a:r>
              <a:rPr lang="it-IT" sz="1400" dirty="0">
                <a:solidFill>
                  <a:schemeClr val="tx1"/>
                </a:solidFill>
                <a:latin typeface="+mj-lt"/>
              </a:rPr>
              <a:t>, l’iconico Castello Aragonese e la Madonna del Castello. È abbracciata da palazzi borghesi e nobiliari con oggi tanti negozi, senza contare la presenza dell’attuale Municipio (antico monastero delle Clarisse);Altri palazzi, proseguendo, si fanno largo nelle vie che costeggiano il corso, come Palazzo </a:t>
            </a:r>
            <a:r>
              <a:rPr lang="it-IT" sz="1400" dirty="0" err="1">
                <a:solidFill>
                  <a:schemeClr val="tx1"/>
                </a:solidFill>
                <a:latin typeface="+mj-lt"/>
              </a:rPr>
              <a:t>Rescia</a:t>
            </a:r>
            <a:r>
              <a:rPr lang="it-IT" sz="1400" dirty="0">
                <a:solidFill>
                  <a:schemeClr val="tx1"/>
                </a:solidFill>
                <a:latin typeface="+mj-lt"/>
              </a:rPr>
              <a:t>. Ci soffermiamo a parlare una chiesa più antica di opera normanna, ecco la Basilica Minore di S. Giuliano con il suo possente campanile (XVIII secolo) che fungeva anche da torre di guardia. Attraversate il bel portale del 1568 e all’interno, con una struttura a tre navate, perdetevi tra le preziose vetrate e opere sacre. A questo punto, abbiamo tenuto per ultimo il pezzo forte, il Santuario della Madonna del Castello. Luogo di culto per eccellenza, il Santuario si trova un po’ più distante dal centro storico e la sua costruzione, di epoca normanna, probabilmente è avvenuta su precedente struttura di origine greco-romana</a:t>
            </a:r>
            <a:r>
              <a:rPr lang="it-IT" sz="1400" dirty="0">
                <a:solidFill>
                  <a:schemeClr val="tx1"/>
                </a:solidFill>
                <a:latin typeface="SF Pro Text"/>
              </a:rPr>
              <a:t>.</a:t>
            </a:r>
            <a:endParaRPr lang="it-IT"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41" name="Google Shape;841;p29"/>
          <p:cNvSpPr txBox="1">
            <a:spLocks noGrp="1"/>
          </p:cNvSpPr>
          <p:nvPr>
            <p:ph type="title"/>
          </p:nvPr>
        </p:nvSpPr>
        <p:spPr>
          <a:xfrm>
            <a:off x="727649" y="256525"/>
            <a:ext cx="7848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IT" dirty="0">
                <a:latin typeface="Britannic Bold" panose="020B0903060703020204" pitchFamily="34" charset="77"/>
              </a:rPr>
              <a:t>San Giuliano</a:t>
            </a:r>
            <a:endParaRPr dirty="0">
              <a:latin typeface="Britannic Bold" panose="020B0903060703020204" pitchFamily="34" charset="77"/>
            </a:endParaRPr>
          </a:p>
        </p:txBody>
      </p:sp>
      <p:sp>
        <p:nvSpPr>
          <p:cNvPr id="3" name="CasellaDiTesto 2">
            <a:extLst>
              <a:ext uri="{FF2B5EF4-FFF2-40B4-BE49-F238E27FC236}">
                <a16:creationId xmlns:a16="http://schemas.microsoft.com/office/drawing/2014/main" id="{77861C89-745C-F1E7-2681-32C862FB7EE1}"/>
              </a:ext>
            </a:extLst>
          </p:cNvPr>
          <p:cNvSpPr txBox="1"/>
          <p:nvPr/>
        </p:nvSpPr>
        <p:spPr>
          <a:xfrm>
            <a:off x="179294" y="1813636"/>
            <a:ext cx="8785412" cy="3323987"/>
          </a:xfrm>
          <a:prstGeom prst="rect">
            <a:avLst/>
          </a:prstGeom>
          <a:noFill/>
        </p:spPr>
        <p:txBody>
          <a:bodyPr wrap="square">
            <a:spAutoFit/>
          </a:bodyPr>
          <a:lstStyle/>
          <a:p>
            <a:r>
              <a:rPr lang="it-IT" b="0" i="0" dirty="0">
                <a:solidFill>
                  <a:schemeClr val="tx1"/>
                </a:solidFill>
                <a:effectLst/>
                <a:latin typeface="+mn-lt"/>
              </a:rPr>
              <a:t>San Giuliano fu una delle parrocchie più importanti di Castrovillari, dette Capitolari e/o colleghiate, </a:t>
            </a:r>
            <a:r>
              <a:rPr lang="it-IT" b="0" i="0" dirty="0" err="1">
                <a:solidFill>
                  <a:schemeClr val="tx1"/>
                </a:solidFill>
                <a:effectLst/>
                <a:latin typeface="+mn-lt"/>
              </a:rPr>
              <a:t>perchè</a:t>
            </a:r>
            <a:r>
              <a:rPr lang="it-IT" b="0" i="0" dirty="0">
                <a:solidFill>
                  <a:schemeClr val="tx1"/>
                </a:solidFill>
                <a:effectLst/>
                <a:latin typeface="+mn-lt"/>
              </a:rPr>
              <a:t> i suoi parroci dal XIII al XVI secolo furono tra quelli investiti di importanti cariche nel capitale della Cattedrale di Cassano . Il primo parroco di cui si ha notizia fu </a:t>
            </a:r>
            <a:r>
              <a:rPr lang="it-IT" b="0" i="0" dirty="0" err="1">
                <a:solidFill>
                  <a:schemeClr val="tx1"/>
                </a:solidFill>
                <a:effectLst/>
                <a:latin typeface="+mn-lt"/>
              </a:rPr>
              <a:t>Presbyter</a:t>
            </a:r>
            <a:r>
              <a:rPr lang="it-IT" b="0" i="0" dirty="0">
                <a:solidFill>
                  <a:schemeClr val="tx1"/>
                </a:solidFill>
                <a:effectLst/>
                <a:latin typeface="+mn-lt"/>
              </a:rPr>
              <a:t> </a:t>
            </a:r>
            <a:r>
              <a:rPr lang="it-IT" b="0" i="0" dirty="0" err="1">
                <a:solidFill>
                  <a:schemeClr val="tx1"/>
                </a:solidFill>
                <a:effectLst/>
                <a:latin typeface="+mn-lt"/>
              </a:rPr>
              <a:t>Hyerenimus</a:t>
            </a:r>
            <a:r>
              <a:rPr lang="it-IT" b="0" i="0" dirty="0">
                <a:solidFill>
                  <a:schemeClr val="tx1"/>
                </a:solidFill>
                <a:effectLst/>
                <a:latin typeface="+mn-lt"/>
              </a:rPr>
              <a:t> da Salerno, che appunto la amministrò nel 1264. La Chiesa ha origini molto antiche, di dimensioni più modeste delle attuali, viene menzionata in vari documenti da XIII secolo. Era adiacente alla Sinagoga degli Ebrei, che tra il mescolo XII e il XVI avevano nella "Civita" il loro maggiore insediamento a Castrovillari. In seguito alla loro espulsione dal regno, avvenuta nel 1511 ad opera di Ferdinando il cattolico, e alla loro definitiva emigrazione, la Sinagoga che era stata ceduta gratuitamente all'Università di Castrovillari, fu inglobata nel 1630 alla chiesa di San Giuliano che fu quindi ingrandita in quegli anni e trasformata. Il tempio risulta essere un rifacimento barocco di una più piccola chiesa costruita dai Normanni tra l'XI e il XII secolo. Il possente campanile, che fungeva anche da torre di guardia, risale al XIII secolo. Sulla facciata austera si mostra il bel portale dalle eleganti colonnine binate, in pietra, datato 1568. L'interno è diviso in tre navate ricoperte a volta; in quella centrale, ricostruita dopo l'incendio del 1789, in sostituzione del soffitto ligneo a cassettoni del 1640, campeggia l'affresco dell'incoronazione della Vergine d’ignoto autore del 1801. </a:t>
            </a:r>
            <a:br>
              <a:rPr lang="it-IT" dirty="0">
                <a:latin typeface="+mn-lt"/>
              </a:rPr>
            </a:br>
            <a:endParaRPr lang="it-IT" dirty="0">
              <a:latin typeface="+mn-lt"/>
            </a:endParaRPr>
          </a:p>
        </p:txBody>
      </p:sp>
      <p:pic>
        <p:nvPicPr>
          <p:cNvPr id="12" name="Immagine 11">
            <a:extLst>
              <a:ext uri="{FF2B5EF4-FFF2-40B4-BE49-F238E27FC236}">
                <a16:creationId xmlns:a16="http://schemas.microsoft.com/office/drawing/2014/main" id="{8716603D-2BDC-A64E-71FB-090EDD030B1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31910" y="166002"/>
            <a:ext cx="2123033" cy="15639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interno, navata&#10;&#10;Descrizione generata automaticamente">
            <a:extLst>
              <a:ext uri="{FF2B5EF4-FFF2-40B4-BE49-F238E27FC236}">
                <a16:creationId xmlns:a16="http://schemas.microsoft.com/office/drawing/2014/main" id="{0AA3EF9B-8B23-21CA-8510-D918FA192BBB}"/>
              </a:ext>
            </a:extLst>
          </p:cNvPr>
          <p:cNvPicPr>
            <a:picLocks noChangeAspect="1"/>
          </p:cNvPicPr>
          <p:nvPr/>
        </p:nvPicPr>
        <p:blipFill>
          <a:blip r:embed="rId2"/>
          <a:stretch>
            <a:fillRect/>
          </a:stretch>
        </p:blipFill>
        <p:spPr>
          <a:xfrm>
            <a:off x="259977" y="992621"/>
            <a:ext cx="2964824" cy="3905058"/>
          </a:xfrm>
          <a:prstGeom prst="rect">
            <a:avLst/>
          </a:prstGeom>
        </p:spPr>
      </p:pic>
      <p:sp>
        <p:nvSpPr>
          <p:cNvPr id="7" name="CasellaDiTesto 6">
            <a:extLst>
              <a:ext uri="{FF2B5EF4-FFF2-40B4-BE49-F238E27FC236}">
                <a16:creationId xmlns:a16="http://schemas.microsoft.com/office/drawing/2014/main" id="{9F1CE4D0-CF2B-AF64-58BD-B52D9E8B9596}"/>
              </a:ext>
            </a:extLst>
          </p:cNvPr>
          <p:cNvSpPr txBox="1"/>
          <p:nvPr/>
        </p:nvSpPr>
        <p:spPr>
          <a:xfrm>
            <a:off x="3978573" y="992621"/>
            <a:ext cx="4572000" cy="3785652"/>
          </a:xfrm>
          <a:prstGeom prst="rect">
            <a:avLst/>
          </a:prstGeom>
          <a:noFill/>
        </p:spPr>
        <p:txBody>
          <a:bodyPr wrap="square">
            <a:spAutoFit/>
          </a:bodyPr>
          <a:lstStyle/>
          <a:p>
            <a:pPr algn="l" fontAlgn="auto"/>
            <a:r>
              <a:rPr lang="it-IT" sz="1200" b="0" i="0" dirty="0">
                <a:solidFill>
                  <a:srgbClr val="111B21"/>
                </a:solidFill>
                <a:effectLst/>
                <a:latin typeface="+mn-lt"/>
              </a:rPr>
              <a:t>Le istituzioni religiose, come la basilica di San Giuliano, non devono limitarsi ad offrire servizi religiosi solo nel fine settimana. Possono servire la comunità anche in altri modi importanti, per esempio organizzando lo studio della Bibbia durante la settimana, fornendo pasti ai senzatetto oppure ospitando eventi di beneficienza. La Basilica di San Giuliano dovrebbe porsi il problema di come far conoscere il suo programma di eventi e attività. Una riposta a questa esigenza potrebbero essere i cartelli con gli avvisi che possono essere letti dai passanti; oppure i volantini che possono annunciare i prossimi eventi e mandare inviti oltre i confini della chiesa. Di seguito ecco alcuni esempi di eventi da organizzare: </a:t>
            </a:r>
          </a:p>
          <a:p>
            <a:pPr algn="l" fontAlgn="auto"/>
            <a:r>
              <a:rPr lang="it-IT" sz="1200" b="0" i="0" dirty="0">
                <a:solidFill>
                  <a:srgbClr val="111B21"/>
                </a:solidFill>
                <a:effectLst/>
                <a:latin typeface="+mn-lt"/>
              </a:rPr>
              <a:t>-Riunioni per uomini e donne</a:t>
            </a:r>
          </a:p>
          <a:p>
            <a:pPr algn="l" fontAlgn="auto"/>
            <a:r>
              <a:rPr lang="it-IT" sz="1200" b="0" i="0" dirty="0">
                <a:solidFill>
                  <a:srgbClr val="111B21"/>
                </a:solidFill>
                <a:effectLst/>
                <a:latin typeface="+mn-lt"/>
              </a:rPr>
              <a:t> -Eventi per i giovani </a:t>
            </a:r>
          </a:p>
          <a:p>
            <a:pPr algn="l" fontAlgn="auto"/>
            <a:r>
              <a:rPr lang="it-IT" sz="1200" b="0" i="0" dirty="0">
                <a:solidFill>
                  <a:srgbClr val="111B21"/>
                </a:solidFill>
                <a:effectLst/>
                <a:latin typeface="+mn-lt"/>
              </a:rPr>
              <a:t>-Incontri di gruppo</a:t>
            </a:r>
          </a:p>
          <a:p>
            <a:pPr algn="l" fontAlgn="auto"/>
            <a:r>
              <a:rPr lang="it-IT" sz="1200" b="0" i="0" dirty="0">
                <a:solidFill>
                  <a:srgbClr val="111B21"/>
                </a:solidFill>
                <a:effectLst/>
                <a:latin typeface="+mn-lt"/>
              </a:rPr>
              <a:t> Infine si potrebbe creare una archivio ecclesiastico attraverso cui far rivivere la memoria storica dell’intera comunità e non soltanto quella dei fedeli.</a:t>
            </a:r>
          </a:p>
          <a:p>
            <a:pPr algn="l" fontAlgn="auto"/>
            <a:br>
              <a:rPr lang="it-IT" sz="1200" b="0" i="0" dirty="0">
                <a:solidFill>
                  <a:srgbClr val="111B21"/>
                </a:solidFill>
                <a:effectLst/>
                <a:latin typeface="inherit"/>
              </a:rPr>
            </a:br>
            <a:endParaRPr lang="it-IT" sz="1200" b="0" i="0" dirty="0">
              <a:solidFill>
                <a:srgbClr val="111B21"/>
              </a:solidFill>
              <a:effectLst/>
              <a:latin typeface="inherit"/>
            </a:endParaRPr>
          </a:p>
        </p:txBody>
      </p:sp>
      <p:sp>
        <p:nvSpPr>
          <p:cNvPr id="8" name="CasellaDiTesto 7">
            <a:extLst>
              <a:ext uri="{FF2B5EF4-FFF2-40B4-BE49-F238E27FC236}">
                <a16:creationId xmlns:a16="http://schemas.microsoft.com/office/drawing/2014/main" id="{6E04964B-4EBD-F357-8A6F-3909872FB6C6}"/>
              </a:ext>
            </a:extLst>
          </p:cNvPr>
          <p:cNvSpPr txBox="1"/>
          <p:nvPr/>
        </p:nvSpPr>
        <p:spPr>
          <a:xfrm>
            <a:off x="672353" y="143435"/>
            <a:ext cx="7878220" cy="707886"/>
          </a:xfrm>
          <a:prstGeom prst="rect">
            <a:avLst/>
          </a:prstGeom>
          <a:noFill/>
        </p:spPr>
        <p:txBody>
          <a:bodyPr wrap="square" rtlCol="0">
            <a:spAutoFit/>
          </a:bodyPr>
          <a:lstStyle/>
          <a:p>
            <a:r>
              <a:rPr lang="it-IT" sz="4000" dirty="0">
                <a:ln w="0"/>
                <a:solidFill>
                  <a:schemeClr val="tx1"/>
                </a:solidFill>
                <a:effectLst>
                  <a:outerShdw blurRad="38100" dist="19050" dir="2700000" algn="tl" rotWithShape="0">
                    <a:schemeClr val="dk1">
                      <a:alpha val="40000"/>
                    </a:schemeClr>
                  </a:outerShdw>
                </a:effectLst>
                <a:latin typeface="+mj-lt"/>
              </a:rPr>
              <a:t>Come migliorare questo bene?</a:t>
            </a:r>
            <a:endParaRPr lang="it-IT" sz="3600" dirty="0">
              <a:latin typeface="+mj-lt"/>
            </a:endParaRPr>
          </a:p>
        </p:txBody>
      </p:sp>
    </p:spTree>
    <p:extLst>
      <p:ext uri="{BB962C8B-B14F-4D97-AF65-F5344CB8AC3E}">
        <p14:creationId xmlns:p14="http://schemas.microsoft.com/office/powerpoint/2010/main" val="1820655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6B75B-E5F4-B73B-CFD5-5076D7D8F40E}"/>
              </a:ext>
            </a:extLst>
          </p:cNvPr>
          <p:cNvSpPr>
            <a:spLocks noGrp="1"/>
          </p:cNvSpPr>
          <p:nvPr>
            <p:ph type="title"/>
          </p:nvPr>
        </p:nvSpPr>
        <p:spPr>
          <a:xfrm>
            <a:off x="124473" y="1915527"/>
            <a:ext cx="8895053" cy="3586561"/>
          </a:xfrm>
        </p:spPr>
        <p:txBody>
          <a:bodyPr>
            <a:noAutofit/>
          </a:bodyPr>
          <a:lstStyle/>
          <a:p>
            <a:pPr algn="l" fontAlgn="auto"/>
            <a:r>
              <a:rPr lang="it-IT" sz="1200" dirty="0">
                <a:solidFill>
                  <a:schemeClr val="tx1"/>
                </a:solidFill>
                <a:latin typeface="+mn-lt"/>
              </a:rPr>
              <a:t>Il Santuario-Basilica minore Pontificia di Santa Maria del Castello - detto comunemente Madonna del Castello - sorge nel centro storico della città di Castrovillari, su una collinetta che si eleva sui 350 metri e che funge anche da terrazza naturale per il panorama della catena montuosa del Pollino. L'edificio fu costruito nel 1090, per ordine del conte Ruggero Il Normanno edificato con l'intenzione di costruire una fortezza che sorgesse nel punto più alto della città, per difendersi da attacchi e incursioni nemiche e per meglio proteggere la sua corte dall'ostilità del popolo verso la dominazione normanna. Diverse sono state le imprese che i Normanni dovettero condurre più volte e per lunghi anni prima di impossessarsi della città di Castrovillari poiché la città era dotata di possenti fortificazioni e di una coraggiosa resistenza degli abitanti, successivamente arresisi agli assedi dei conquistatori soltanto perché esasperati dalla </a:t>
            </a:r>
            <a:r>
              <a:rPr lang="it-IT" sz="1200" dirty="0" err="1">
                <a:solidFill>
                  <a:schemeClr val="tx1"/>
                </a:solidFill>
                <a:latin typeface="+mn-lt"/>
              </a:rPr>
              <a:t>fame.I</a:t>
            </a:r>
            <a:r>
              <a:rPr lang="it-IT" sz="1200" dirty="0">
                <a:solidFill>
                  <a:schemeClr val="tx1"/>
                </a:solidFill>
                <a:latin typeface="+mn-lt"/>
              </a:rPr>
              <a:t> Normanni conquistarono la città nel 1064 dopo il lungo assedio di Roberto il Guiscardo, e dopo che già quasi tutta la Calabria era finita nelle loro </a:t>
            </a:r>
            <a:r>
              <a:rPr lang="it-IT" sz="1200" dirty="0" err="1">
                <a:solidFill>
                  <a:schemeClr val="tx1"/>
                </a:solidFill>
                <a:latin typeface="+mn-lt"/>
              </a:rPr>
              <a:t>mani.Negli</a:t>
            </a:r>
            <a:r>
              <a:rPr lang="it-IT" sz="1200" dirty="0">
                <a:solidFill>
                  <a:schemeClr val="tx1"/>
                </a:solidFill>
                <a:latin typeface="+mn-lt"/>
              </a:rPr>
              <a:t> anni seguenti la città fu contesa dai successivi principi normanni e nel 1090 gli operai inviati dal conte Ruggero cominciarono a gettare le basi della temuta fortezza, inasprendo l'ostilità degli abitanti. La leggenda narra che durante i lavori le mura della fortezza costruite durante il giorno crollassero misteriosamente durante la notte. L'accaduto suscitò lo stupore del conte che incarico gli operai di scavare nella roccia per creare robustezza nelle fondamenta del castello . proprio durante questa fase gli operati trovarono un'immagine raffigurante una Madonna col Bambino, dipinta su un muro. Stupiti gli operai si inginocchiarono è il popolo accorse a vedere ciò . Questa situazione </a:t>
            </a:r>
            <a:r>
              <a:rPr lang="it-IT" sz="1200" dirty="0" err="1">
                <a:solidFill>
                  <a:schemeClr val="tx1"/>
                </a:solidFill>
                <a:latin typeface="+mn-lt"/>
              </a:rPr>
              <a:t>creó</a:t>
            </a:r>
            <a:r>
              <a:rPr lang="it-IT" sz="1200" dirty="0">
                <a:solidFill>
                  <a:schemeClr val="tx1"/>
                </a:solidFill>
                <a:latin typeface="+mn-lt"/>
              </a:rPr>
              <a:t> ancora di più nei cittadini il volere di non costruire una fortezza e grazie all'intercessione del Vescovo di Cassano Sassone, Vicario del Papa Urbano II e amico del conte Ruggero il conte ordinò che al posto del castello fosse costruito un santuario al centro del quale fu posta l'immagine della Madonna che, da quel momento in poi, fu detta del Castello e venne proclamata patrona della città</a:t>
            </a:r>
            <a:br>
              <a:rPr lang="it-IT" sz="1200" dirty="0">
                <a:solidFill>
                  <a:schemeClr val="tx1"/>
                </a:solidFill>
                <a:latin typeface="+mn-lt"/>
              </a:rPr>
            </a:br>
            <a:br>
              <a:rPr lang="it-IT" sz="1200" dirty="0">
                <a:solidFill>
                  <a:schemeClr val="tx1"/>
                </a:solidFill>
                <a:latin typeface="inherit"/>
              </a:rPr>
            </a:br>
            <a:br>
              <a:rPr lang="it-IT" sz="1200" dirty="0">
                <a:solidFill>
                  <a:schemeClr val="tx1"/>
                </a:solidFill>
                <a:latin typeface="inherit"/>
              </a:rPr>
            </a:br>
            <a:endParaRPr lang="it-IT" sz="1200" dirty="0">
              <a:solidFill>
                <a:schemeClr val="tx1"/>
              </a:solidFill>
            </a:endParaRPr>
          </a:p>
        </p:txBody>
      </p:sp>
      <p:pic>
        <p:nvPicPr>
          <p:cNvPr id="3" name="Immagine 2">
            <a:extLst>
              <a:ext uri="{FF2B5EF4-FFF2-40B4-BE49-F238E27FC236}">
                <a16:creationId xmlns:a16="http://schemas.microsoft.com/office/drawing/2014/main" id="{947FAC6A-3EBC-4AD6-7EFA-78D26D4F0D86}"/>
              </a:ext>
            </a:extLst>
          </p:cNvPr>
          <p:cNvPicPr>
            <a:picLocks noChangeAspect="1"/>
          </p:cNvPicPr>
          <p:nvPr/>
        </p:nvPicPr>
        <p:blipFill>
          <a:blip r:embed="rId2"/>
          <a:stretch>
            <a:fillRect/>
          </a:stretch>
        </p:blipFill>
        <p:spPr>
          <a:xfrm>
            <a:off x="6570330" y="194913"/>
            <a:ext cx="2359534" cy="1566144"/>
          </a:xfrm>
          <a:prstGeom prst="rect">
            <a:avLst/>
          </a:prstGeom>
        </p:spPr>
      </p:pic>
      <p:sp>
        <p:nvSpPr>
          <p:cNvPr id="4" name="CasellaDiTesto 3">
            <a:extLst>
              <a:ext uri="{FF2B5EF4-FFF2-40B4-BE49-F238E27FC236}">
                <a16:creationId xmlns:a16="http://schemas.microsoft.com/office/drawing/2014/main" id="{0935BB3E-8DD3-8100-E2D5-4465054D1654}"/>
              </a:ext>
            </a:extLst>
          </p:cNvPr>
          <p:cNvSpPr txBox="1"/>
          <p:nvPr/>
        </p:nvSpPr>
        <p:spPr>
          <a:xfrm>
            <a:off x="226243" y="424206"/>
            <a:ext cx="5194169" cy="1323439"/>
          </a:xfrm>
          <a:prstGeom prst="rect">
            <a:avLst/>
          </a:prstGeom>
          <a:noFill/>
          <a:ln>
            <a:solidFill>
              <a:schemeClr val="accent3">
                <a:lumMod val="60000"/>
                <a:lumOff val="40000"/>
              </a:schemeClr>
            </a:solidFill>
          </a:ln>
        </p:spPr>
        <p:txBody>
          <a:bodyPr wrap="square" rtlCol="0">
            <a:spAutoFit/>
          </a:bodyPr>
          <a:lstStyle/>
          <a:p>
            <a:r>
              <a:rPr lang="it-IT" sz="4000" dirty="0">
                <a:solidFill>
                  <a:schemeClr val="accent6"/>
                </a:solidFill>
              </a:rPr>
              <a:t>La Madonna del Castello</a:t>
            </a:r>
          </a:p>
        </p:txBody>
      </p:sp>
    </p:spTree>
    <p:extLst>
      <p:ext uri="{BB962C8B-B14F-4D97-AF65-F5344CB8AC3E}">
        <p14:creationId xmlns:p14="http://schemas.microsoft.com/office/powerpoint/2010/main" val="78557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247414-48E6-CC8C-755A-1E50F3984806}"/>
              </a:ext>
            </a:extLst>
          </p:cNvPr>
          <p:cNvSpPr>
            <a:spLocks noGrp="1"/>
          </p:cNvSpPr>
          <p:nvPr>
            <p:ph type="title"/>
          </p:nvPr>
        </p:nvSpPr>
        <p:spPr>
          <a:xfrm>
            <a:off x="387114" y="199501"/>
            <a:ext cx="8520600" cy="841800"/>
          </a:xfrm>
        </p:spPr>
        <p:txBody>
          <a:bodyPr>
            <a:normAutofit/>
          </a:bodyPr>
          <a:lstStyle/>
          <a:p>
            <a:r>
              <a:rPr lang="it-IT" dirty="0">
                <a:latin typeface="Britannic Bold" panose="020B0903060703020204" pitchFamily="34" charset="77"/>
              </a:rPr>
              <a:t>La struttura architettonica</a:t>
            </a:r>
          </a:p>
        </p:txBody>
      </p:sp>
      <p:sp>
        <p:nvSpPr>
          <p:cNvPr id="3" name="CasellaDiTesto 2">
            <a:extLst>
              <a:ext uri="{FF2B5EF4-FFF2-40B4-BE49-F238E27FC236}">
                <a16:creationId xmlns:a16="http://schemas.microsoft.com/office/drawing/2014/main" id="{FB59FE0B-B6F1-8AC9-21A4-EB37E1B38560}"/>
              </a:ext>
            </a:extLst>
          </p:cNvPr>
          <p:cNvSpPr txBox="1"/>
          <p:nvPr/>
        </p:nvSpPr>
        <p:spPr>
          <a:xfrm>
            <a:off x="565916" y="1140644"/>
            <a:ext cx="8012168" cy="1938992"/>
          </a:xfrm>
          <a:prstGeom prst="rect">
            <a:avLst/>
          </a:prstGeom>
          <a:noFill/>
        </p:spPr>
        <p:txBody>
          <a:bodyPr wrap="square" rtlCol="0">
            <a:spAutoFit/>
          </a:bodyPr>
          <a:lstStyle/>
          <a:p>
            <a:r>
              <a:rPr lang="it-IT" sz="1200" dirty="0">
                <a:solidFill>
                  <a:schemeClr val="tx1"/>
                </a:solidFill>
              </a:rPr>
              <a:t>La struttura della chiesa è a tre navate, in stile normanno. La facciata presenta due portali romanici, forse del XIV secolo. Questi portali si trovavano un tempo sul lato opposto, ma con i lavori di rifacimento, questi vennero orientati diversamente. Nell'ingresso usato dai fedeli si apre un portale a sesto acuto, in pietra, di chiara derivazione gotica. Sul lato opposto, si trova un altro portale con decorazione barocca, oggi murato, risalente ai rifacimenti settecenteschi. La navata centrale, costituita da volta a botte, si prolunga nell'abside ed è fiancheggiata da dieci arcate ampie, mentre le navate laterali, costituite da volta a vela, terminano in due cappelle rispettive, seguite dalla sagrestia da una parte e da un vasto ripostiglio dall'altra.. Nel mezzo della navata centrale, si trova la cappella della Madonna, la cui parete di fondo è costituita da marmi finissimi, incastrati nel muro. In fondo, nel presbiterio, l'altare maggiore fu realizzato in epoca anteriore rispetto al rifacimento della chiesa, avvenuto nel 1769, e separa il coro dal presbiterio e si distingue per la bellezza del ciborio e delle mensole laterali.</a:t>
            </a:r>
          </a:p>
        </p:txBody>
      </p:sp>
      <p:pic>
        <p:nvPicPr>
          <p:cNvPr id="4" name="Immagine 3">
            <a:extLst>
              <a:ext uri="{FF2B5EF4-FFF2-40B4-BE49-F238E27FC236}">
                <a16:creationId xmlns:a16="http://schemas.microsoft.com/office/drawing/2014/main" id="{1BBECF83-E772-6855-37A9-DD0A1392F248}"/>
              </a:ext>
            </a:extLst>
          </p:cNvPr>
          <p:cNvPicPr>
            <a:picLocks noChangeAspect="1"/>
          </p:cNvPicPr>
          <p:nvPr/>
        </p:nvPicPr>
        <p:blipFill>
          <a:blip r:embed="rId2"/>
          <a:stretch>
            <a:fillRect/>
          </a:stretch>
        </p:blipFill>
        <p:spPr>
          <a:xfrm>
            <a:off x="3456174" y="3285084"/>
            <a:ext cx="2579688" cy="1587500"/>
          </a:xfrm>
          <a:prstGeom prst="rect">
            <a:avLst/>
          </a:prstGeom>
        </p:spPr>
      </p:pic>
      <p:pic>
        <p:nvPicPr>
          <p:cNvPr id="5" name="Immagine 4">
            <a:extLst>
              <a:ext uri="{FF2B5EF4-FFF2-40B4-BE49-F238E27FC236}">
                <a16:creationId xmlns:a16="http://schemas.microsoft.com/office/drawing/2014/main" id="{FCBCFC29-3486-1CAB-7D49-BD02CC4ED341}"/>
              </a:ext>
            </a:extLst>
          </p:cNvPr>
          <p:cNvPicPr>
            <a:picLocks noChangeAspect="1"/>
          </p:cNvPicPr>
          <p:nvPr/>
        </p:nvPicPr>
        <p:blipFill>
          <a:blip r:embed="rId3"/>
          <a:stretch>
            <a:fillRect/>
          </a:stretch>
        </p:blipFill>
        <p:spPr>
          <a:xfrm>
            <a:off x="387114" y="3285084"/>
            <a:ext cx="1270000" cy="1587500"/>
          </a:xfrm>
          <a:prstGeom prst="rect">
            <a:avLst/>
          </a:prstGeom>
        </p:spPr>
      </p:pic>
      <p:pic>
        <p:nvPicPr>
          <p:cNvPr id="6" name="Immagine 5">
            <a:extLst>
              <a:ext uri="{FF2B5EF4-FFF2-40B4-BE49-F238E27FC236}">
                <a16:creationId xmlns:a16="http://schemas.microsoft.com/office/drawing/2014/main" id="{D0266830-0E2B-A385-3AC1-8136486F8F19}"/>
              </a:ext>
            </a:extLst>
          </p:cNvPr>
          <p:cNvPicPr>
            <a:picLocks noChangeAspect="1"/>
          </p:cNvPicPr>
          <p:nvPr/>
        </p:nvPicPr>
        <p:blipFill>
          <a:blip r:embed="rId4"/>
          <a:stretch>
            <a:fillRect/>
          </a:stretch>
        </p:blipFill>
        <p:spPr>
          <a:xfrm>
            <a:off x="7461510" y="3229284"/>
            <a:ext cx="1337704" cy="1792800"/>
          </a:xfrm>
          <a:prstGeom prst="rect">
            <a:avLst/>
          </a:prstGeom>
        </p:spPr>
      </p:pic>
    </p:spTree>
    <p:extLst>
      <p:ext uri="{BB962C8B-B14F-4D97-AF65-F5344CB8AC3E}">
        <p14:creationId xmlns:p14="http://schemas.microsoft.com/office/powerpoint/2010/main" val="335603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15AD14-0771-EC5F-04EB-31716906DEB5}"/>
              </a:ext>
            </a:extLst>
          </p:cNvPr>
          <p:cNvSpPr>
            <a:spLocks noGrp="1"/>
          </p:cNvSpPr>
          <p:nvPr>
            <p:ph type="title"/>
          </p:nvPr>
        </p:nvSpPr>
        <p:spPr>
          <a:xfrm>
            <a:off x="311700" y="232403"/>
            <a:ext cx="8520600" cy="841800"/>
          </a:xfrm>
        </p:spPr>
        <p:txBody>
          <a:bodyPr/>
          <a:lstStyle/>
          <a:p>
            <a:r>
              <a:rPr lang="it-IT" dirty="0">
                <a:latin typeface="Britannic Bold" panose="020B0903060703020204" pitchFamily="34" charset="77"/>
              </a:rPr>
              <a:t>Risoluzione dei Problemi</a:t>
            </a:r>
          </a:p>
        </p:txBody>
      </p:sp>
      <p:sp>
        <p:nvSpPr>
          <p:cNvPr id="4" name="CasellaDiTesto 3">
            <a:extLst>
              <a:ext uri="{FF2B5EF4-FFF2-40B4-BE49-F238E27FC236}">
                <a16:creationId xmlns:a16="http://schemas.microsoft.com/office/drawing/2014/main" id="{834E0FDA-FA50-2028-E2F5-774B403316C1}"/>
              </a:ext>
            </a:extLst>
          </p:cNvPr>
          <p:cNvSpPr txBox="1"/>
          <p:nvPr/>
        </p:nvSpPr>
        <p:spPr>
          <a:xfrm>
            <a:off x="311700" y="1458124"/>
            <a:ext cx="5477436" cy="3416320"/>
          </a:xfrm>
          <a:prstGeom prst="rect">
            <a:avLst/>
          </a:prstGeom>
          <a:noFill/>
        </p:spPr>
        <p:txBody>
          <a:bodyPr wrap="square">
            <a:spAutoFit/>
          </a:bodyPr>
          <a:lstStyle/>
          <a:p>
            <a:r>
              <a:rPr lang="it-IT" sz="1200" b="0" i="0" dirty="0">
                <a:solidFill>
                  <a:schemeClr val="tx1"/>
                </a:solidFill>
                <a:effectLst/>
                <a:latin typeface="+mn-lt"/>
              </a:rPr>
              <a:t>Già dal 2012 è stata indetta una sessione straordinaria, in seduta pubblica, nel quale si metteva in risalto la volontà di ricorrere a delle misure preventive per la messa in sicurezza del luogo, ma per molto tempo la strada che porta al Santuario è stata oggetto di continue frane che non permettevano l'accesso diretto alla Chiesa. E' ritornata accessibile il 6 agosto 2018 grazie anche alla volontà dei cittadini. Una figura di spicco che si è battuta nella ricostruzione della via è stata Don Carmine De Bartolo, che non si è mai arreso all'isolamento del santuario. Ancora oggi il colle continua a franare a causa di problemi di natura idrogeologica e causa dei repentini cambi di temperatura. Occorrono interventi urgenti soprattutto dopo quanto accaduto qualche settimana fa: uno smottamento ha praticamente distrutto parte del muro del cosiddetto “Giardino delle Pentite”. La frana, dunque, non si è assolutamente fermata, aiutata, probabilmente, dai fenomeni atmosferici. Per una volta, però, i problemi non sono di natura economica, ma burocratica. Un finanziamento di circa 3 milioni di euro è stato stanziato ad hoc, ma si tratta di una zona con vincoli archeologici ed in casi come questi gli intoppi sono burocratici. Tutti i cittadini sperano che la questione burocratica si risolvi al più presto per evitare ulteriori danni.</a:t>
            </a:r>
            <a:endParaRPr lang="it-IT" sz="1200" dirty="0">
              <a:solidFill>
                <a:schemeClr val="tx1"/>
              </a:solidFill>
              <a:latin typeface="+mn-lt"/>
            </a:endParaRPr>
          </a:p>
        </p:txBody>
      </p:sp>
      <p:pic>
        <p:nvPicPr>
          <p:cNvPr id="7" name="Immagine 6">
            <a:extLst>
              <a:ext uri="{FF2B5EF4-FFF2-40B4-BE49-F238E27FC236}">
                <a16:creationId xmlns:a16="http://schemas.microsoft.com/office/drawing/2014/main" id="{A1A7F01D-6C0C-FB6D-9E0C-8DFB6E57E796}"/>
              </a:ext>
            </a:extLst>
          </p:cNvPr>
          <p:cNvPicPr>
            <a:picLocks noChangeAspect="1"/>
          </p:cNvPicPr>
          <p:nvPr/>
        </p:nvPicPr>
        <p:blipFill>
          <a:blip r:embed="rId2"/>
          <a:stretch>
            <a:fillRect/>
          </a:stretch>
        </p:blipFill>
        <p:spPr>
          <a:xfrm>
            <a:off x="5789136" y="1458124"/>
            <a:ext cx="3167531" cy="2375648"/>
          </a:xfrm>
          <a:prstGeom prst="rect">
            <a:avLst/>
          </a:prstGeom>
        </p:spPr>
      </p:pic>
    </p:spTree>
    <p:extLst>
      <p:ext uri="{BB962C8B-B14F-4D97-AF65-F5344CB8AC3E}">
        <p14:creationId xmlns:p14="http://schemas.microsoft.com/office/powerpoint/2010/main" val="381965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0D0A48-FA18-C248-C4AC-02D0B4A3CB93}"/>
              </a:ext>
            </a:extLst>
          </p:cNvPr>
          <p:cNvSpPr>
            <a:spLocks noGrp="1"/>
          </p:cNvSpPr>
          <p:nvPr>
            <p:ph type="title"/>
          </p:nvPr>
        </p:nvSpPr>
        <p:spPr>
          <a:xfrm>
            <a:off x="0" y="1004046"/>
            <a:ext cx="8884024" cy="4793876"/>
          </a:xfrm>
        </p:spPr>
        <p:txBody>
          <a:bodyPr>
            <a:normAutofit/>
          </a:bodyPr>
          <a:lstStyle/>
          <a:p>
            <a:r>
              <a:rPr lang="it-IT" sz="1200" dirty="0">
                <a:solidFill>
                  <a:schemeClr val="tx1"/>
                </a:solidFill>
                <a:latin typeface="+mn-lt"/>
              </a:rPr>
              <a:t>Il castello Aragonese è un imponente complesso di età tardo-medievale, che venne ristrutturato nel 1490 per decisione del re Ferdinando d'Aragona. Giunto in Calabria per sedare l'infausta congiura dei Baroni, Ferdinando fece rinforzare alcuni castelli ritenuti strategici per il controllo dei suoi possedimenti, tra i manieri sottoposti a revisione figurarono quelli di Corigliano, Pizzo, Belvedere Marittimo e Castrovillari. Edificato quasi sul sostrato di un fortilizio più antico di età sveva, il castello si erge sopra un istmo pianeggiante del borgo antico di Castrovillari, a strapiombo sulle valli del </a:t>
            </a:r>
            <a:r>
              <a:rPr lang="it-IT" sz="1200" dirty="0" err="1">
                <a:solidFill>
                  <a:schemeClr val="tx1"/>
                </a:solidFill>
                <a:latin typeface="+mn-lt"/>
              </a:rPr>
              <a:t>Coscile</a:t>
            </a:r>
            <a:r>
              <a:rPr lang="it-IT" sz="1200" dirty="0">
                <a:solidFill>
                  <a:schemeClr val="tx1"/>
                </a:solidFill>
                <a:latin typeface="+mn-lt"/>
              </a:rPr>
              <a:t> e del Fiumicello. Il castello, adibito a carcere dal 1495 al 1995, si presenta come un unico blocco murario trapezoidale all'esterno e rettangolare all'interno, interrotto soltanto da quattro torri angolari cilindriche: quella meridionale ha una copertura conica ed è la più massiccia; diametralmente opposta è la torre più grande con copertura a terrazza resa invisibile all'esterno da un alto parapetto sollevato per permettere ai prigionieri di godere di passeggiate all'aperto. La torre a oriente è l'unica che può essere chiusa all'interno, fin dalla base, ed è decorata da una corona di mensole e archetti in stile aragonese. L'ultima torre, la più piccola, è una piramide tronca a dodici lati con copertura a cono ed è provvista di feritoie. La cortina muraria del castello di Castrovillari ha un solo ingresso, un tempo fornito anche di ponte levatoio, e nel lato di nord-est sono state recentemente praticate delle aperture per dare luce ai vani interni del castello. L'interno attualmente presenta un ampio arioso cortile in cui si aprono gli ingressi alle varie abitazioni .Sul portale si </a:t>
            </a:r>
            <a:r>
              <a:rPr lang="it-IT" sz="1200" dirty="0" err="1">
                <a:solidFill>
                  <a:schemeClr val="tx1"/>
                </a:solidFill>
                <a:latin typeface="+mn-lt"/>
              </a:rPr>
              <a:t>prensenta</a:t>
            </a:r>
            <a:r>
              <a:rPr lang="it-IT" sz="1200" dirty="0">
                <a:solidFill>
                  <a:schemeClr val="tx1"/>
                </a:solidFill>
                <a:latin typeface="+mn-lt"/>
              </a:rPr>
              <a:t> una lapide in pietra particolare recante l'iscrizione: "Ad </a:t>
            </a:r>
            <a:r>
              <a:rPr lang="it-IT" sz="1200" dirty="0" err="1">
                <a:solidFill>
                  <a:schemeClr val="tx1"/>
                </a:solidFill>
                <a:latin typeface="+mn-lt"/>
              </a:rPr>
              <a:t>continendos</a:t>
            </a:r>
            <a:r>
              <a:rPr lang="it-IT" sz="1200" dirty="0">
                <a:solidFill>
                  <a:schemeClr val="tx1"/>
                </a:solidFill>
                <a:latin typeface="+mn-lt"/>
              </a:rPr>
              <a:t> in </a:t>
            </a:r>
            <a:r>
              <a:rPr lang="it-IT" sz="1200" dirty="0" err="1">
                <a:solidFill>
                  <a:schemeClr val="tx1"/>
                </a:solidFill>
                <a:latin typeface="+mn-lt"/>
              </a:rPr>
              <a:t>fides</a:t>
            </a:r>
            <a:r>
              <a:rPr lang="it-IT" sz="1200" dirty="0">
                <a:solidFill>
                  <a:schemeClr val="tx1"/>
                </a:solidFill>
                <a:latin typeface="+mn-lt"/>
              </a:rPr>
              <a:t> </a:t>
            </a:r>
            <a:r>
              <a:rPr lang="it-IT" sz="1200" dirty="0" err="1">
                <a:solidFill>
                  <a:schemeClr val="tx1"/>
                </a:solidFill>
                <a:latin typeface="+mn-lt"/>
              </a:rPr>
              <a:t>cives</a:t>
            </a:r>
            <a:r>
              <a:rPr lang="it-IT" sz="1200" dirty="0">
                <a:solidFill>
                  <a:schemeClr val="tx1"/>
                </a:solidFill>
                <a:latin typeface="+mn-lt"/>
              </a:rPr>
              <a:t>" del XV secolo, la stessa frase è stata trovata anche negli altri castelli calabresi costruiti o rinforzati da Ferdinando d'Aragona dopo la congiura dei Baroni. Tutte le iscrizioni terminano infatti con la data del 1490. Singolare anche la ripetitività dei fregi di queste lapidi con al centro lo stemma aragonese sostenuto da due putti realizzati in stile fiorentino dell’400. Vero e proprio fortilizio medievale , il castello aragonese di Castrovillari, resta uno dei castelli aragonesi meglio conservati in Calabria.</a:t>
            </a:r>
          </a:p>
        </p:txBody>
      </p:sp>
      <p:pic>
        <p:nvPicPr>
          <p:cNvPr id="3" name="Immagine 2">
            <a:extLst>
              <a:ext uri="{FF2B5EF4-FFF2-40B4-BE49-F238E27FC236}">
                <a16:creationId xmlns:a16="http://schemas.microsoft.com/office/drawing/2014/main" id="{5D4E502C-C2A5-2B6E-486B-55CCD687EABD}"/>
              </a:ext>
            </a:extLst>
          </p:cNvPr>
          <p:cNvPicPr>
            <a:picLocks noChangeAspect="1"/>
          </p:cNvPicPr>
          <p:nvPr/>
        </p:nvPicPr>
        <p:blipFill>
          <a:blip r:embed="rId2"/>
          <a:stretch>
            <a:fillRect/>
          </a:stretch>
        </p:blipFill>
        <p:spPr>
          <a:xfrm>
            <a:off x="259976" y="224119"/>
            <a:ext cx="2411506" cy="1338386"/>
          </a:xfrm>
          <a:prstGeom prst="rect">
            <a:avLst/>
          </a:prstGeom>
        </p:spPr>
      </p:pic>
      <p:sp>
        <p:nvSpPr>
          <p:cNvPr id="4" name="CasellaDiTesto 3">
            <a:extLst>
              <a:ext uri="{FF2B5EF4-FFF2-40B4-BE49-F238E27FC236}">
                <a16:creationId xmlns:a16="http://schemas.microsoft.com/office/drawing/2014/main" id="{3B9B0A2D-3E23-2157-EBDE-E074D4B6C0B2}"/>
              </a:ext>
            </a:extLst>
          </p:cNvPr>
          <p:cNvSpPr txBox="1"/>
          <p:nvPr/>
        </p:nvSpPr>
        <p:spPr>
          <a:xfrm>
            <a:off x="3079377" y="108482"/>
            <a:ext cx="5396752" cy="1569660"/>
          </a:xfrm>
          <a:prstGeom prst="rect">
            <a:avLst/>
          </a:prstGeom>
          <a:noFill/>
        </p:spPr>
        <p:txBody>
          <a:bodyPr wrap="square" rtlCol="0">
            <a:spAutoFit/>
          </a:bodyPr>
          <a:lstStyle/>
          <a:p>
            <a:r>
              <a:rPr lang="it-IT" sz="4800" dirty="0">
                <a:solidFill>
                  <a:schemeClr val="accent6"/>
                </a:solidFill>
                <a:latin typeface="+mj-lt"/>
              </a:rPr>
              <a:t>Castello Aragonese</a:t>
            </a:r>
          </a:p>
        </p:txBody>
      </p:sp>
    </p:spTree>
    <p:extLst>
      <p:ext uri="{BB962C8B-B14F-4D97-AF65-F5344CB8AC3E}">
        <p14:creationId xmlns:p14="http://schemas.microsoft.com/office/powerpoint/2010/main" val="1561249996"/>
      </p:ext>
    </p:extLst>
  </p:cSld>
  <p:clrMapOvr>
    <a:masterClrMapping/>
  </p:clrMapOvr>
</p:sld>
</file>

<file path=ppt/theme/theme1.xml><?xml version="1.0" encoding="utf-8"?>
<a:theme xmlns:a="http://schemas.openxmlformats.org/drawingml/2006/main" name="Art History Thesis Infographics by Slidesgo">
  <a:themeElements>
    <a:clrScheme name="Simple Light">
      <a:dk1>
        <a:srgbClr val="797979"/>
      </a:dk1>
      <a:lt1>
        <a:srgbClr val="FFF8F3"/>
      </a:lt1>
      <a:dk2>
        <a:srgbClr val="797979"/>
      </a:dk2>
      <a:lt2>
        <a:srgbClr val="CAC9C9"/>
      </a:lt2>
      <a:accent1>
        <a:srgbClr val="F7DEC9"/>
      </a:accent1>
      <a:accent2>
        <a:srgbClr val="F9AA9D"/>
      </a:accent2>
      <a:accent3>
        <a:srgbClr val="E0736E"/>
      </a:accent3>
      <a:accent4>
        <a:srgbClr val="C4574B"/>
      </a:accent4>
      <a:accent5>
        <a:srgbClr val="E4E3E3"/>
      </a:accent5>
      <a:accent6>
        <a:srgbClr val="E7938F"/>
      </a:accent6>
      <a:hlink>
        <a:srgbClr val="7979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6723</Words>
  <Application>Microsoft Macintosh PowerPoint</Application>
  <PresentationFormat>Presentazione su schermo (16:9)</PresentationFormat>
  <Paragraphs>102</Paragraphs>
  <Slides>27</Slides>
  <Notes>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27</vt:i4>
      </vt:variant>
    </vt:vector>
  </HeadingPairs>
  <TitlesOfParts>
    <vt:vector size="36" baseType="lpstr">
      <vt:lpstr>Chonburi</vt:lpstr>
      <vt:lpstr>Arial</vt:lpstr>
      <vt:lpstr>Times New Roman</vt:lpstr>
      <vt:lpstr>Britannic Bold</vt:lpstr>
      <vt:lpstr>Inter</vt:lpstr>
      <vt:lpstr>Calibri</vt:lpstr>
      <vt:lpstr>SF Pro Text</vt:lpstr>
      <vt:lpstr>inherit</vt:lpstr>
      <vt:lpstr>Art History Thesis Infographics by Slidesgo</vt:lpstr>
      <vt:lpstr>La salvaguardia dei beni di Castrovillari e dintorni</vt:lpstr>
      <vt:lpstr>Temi trattati </vt:lpstr>
      <vt:lpstr>Introduzione a Castrovillari </vt:lpstr>
      <vt:lpstr>San Giuliano</vt:lpstr>
      <vt:lpstr>Presentazione standard di PowerPoint</vt:lpstr>
      <vt:lpstr>Il Santuario-Basilica minore Pontificia di Santa Maria del Castello - detto comunemente Madonna del Castello - sorge nel centro storico della città di Castrovillari, su una collinetta che si eleva sui 350 metri e che funge anche da terrazza naturale per il panorama della catena montuosa del Pollino. L'edificio fu costruito nel 1090, per ordine del conte Ruggero Il Normanno edificato con l'intenzione di costruire una fortezza che sorgesse nel punto più alto della città, per difendersi da attacchi e incursioni nemiche e per meglio proteggere la sua corte dall'ostilità del popolo verso la dominazione normanna. Diverse sono state le imprese che i Normanni dovettero condurre più volte e per lunghi anni prima di impossessarsi della città di Castrovillari poiché la città era dotata di possenti fortificazioni e di una coraggiosa resistenza degli abitanti, successivamente arresisi agli assedi dei conquistatori soltanto perché esasperati dalla fame.I Normanni conquistarono la città nel 1064 dopo il lungo assedio di Roberto il Guiscardo, e dopo che già quasi tutta la Calabria era finita nelle loro mani.Negli anni seguenti la città fu contesa dai successivi principi normanni e nel 1090 gli operai inviati dal conte Ruggero cominciarono a gettare le basi della temuta fortezza, inasprendo l'ostilità degli abitanti. La leggenda narra che durante i lavori le mura della fortezza costruite durante il giorno crollassero misteriosamente durante la notte. L'accaduto suscitò lo stupore del conte che incarico gli operai di scavare nella roccia per creare robustezza nelle fondamenta del castello . proprio durante questa fase gli operati trovarono un'immagine raffigurante una Madonna col Bambino, dipinta su un muro. Stupiti gli operai si inginocchiarono è il popolo accorse a vedere ciò . Questa situazione creó ancora di più nei cittadini il volere di non costruire una fortezza e grazie all'intercessione del Vescovo di Cassano Sassone, Vicario del Papa Urbano II e amico del conte Ruggero il conte ordinò che al posto del castello fosse costruito un santuario al centro del quale fu posta l'immagine della Madonna che, da quel momento in poi, fu detta del Castello e venne proclamata patrona della città   </vt:lpstr>
      <vt:lpstr>La struttura architettonica</vt:lpstr>
      <vt:lpstr>Risoluzione dei Problemi</vt:lpstr>
      <vt:lpstr>Il castello Aragonese è un imponente complesso di età tardo-medievale, che venne ristrutturato nel 1490 per decisione del re Ferdinando d'Aragona. Giunto in Calabria per sedare l'infausta congiura dei Baroni, Ferdinando fece rinforzare alcuni castelli ritenuti strategici per il controllo dei suoi possedimenti, tra i manieri sottoposti a revisione figurarono quelli di Corigliano, Pizzo, Belvedere Marittimo e Castrovillari. Edificato quasi sul sostrato di un fortilizio più antico di età sveva, il castello si erge sopra un istmo pianeggiante del borgo antico di Castrovillari, a strapiombo sulle valli del Coscile e del Fiumicello. Il castello, adibito a carcere dal 1495 al 1995, si presenta come un unico blocco murario trapezoidale all'esterno e rettangolare all'interno, interrotto soltanto da quattro torri angolari cilindriche: quella meridionale ha una copertura conica ed è la più massiccia; diametralmente opposta è la torre più grande con copertura a terrazza resa invisibile all'esterno da un alto parapetto sollevato per permettere ai prigionieri di godere di passeggiate all'aperto. La torre a oriente è l'unica che può essere chiusa all'interno, fin dalla base, ed è decorata da una corona di mensole e archetti in stile aragonese. L'ultima torre, la più piccola, è una piramide tronca a dodici lati con copertura a cono ed è provvista di feritoie. La cortina muraria del castello di Castrovillari ha un solo ingresso, un tempo fornito anche di ponte levatoio, e nel lato di nord-est sono state recentemente praticate delle aperture per dare luce ai vani interni del castello. L'interno attualmente presenta un ampio arioso cortile in cui si aprono gli ingressi alle varie abitazioni .Sul portale si prensenta una lapide in pietra particolare recante l'iscrizione: "Ad continendos in fides cives" del XV secolo, la stessa frase è stata trovata anche negli altri castelli calabresi costruiti o rinforzati da Ferdinando d'Aragona dopo la congiura dei Baroni. Tutte le iscrizioni terminano infatti con la data del 1490. Singolare anche la ripetitività dei fregi di queste lapidi con al centro lo stemma aragonese sostenuto da due putti realizzati in stile fiorentino dell’400. Vero e proprio fortilizio medievale , il castello aragonese di Castrovillari, resta uno dei castelli aragonesi meglio conservati in Calabria.</vt:lpstr>
      <vt:lpstr>Civita</vt:lpstr>
      <vt:lpstr>Cultura Arbereshe</vt:lpstr>
      <vt:lpstr>Le Gole del Raganello</vt:lpstr>
      <vt:lpstr>Le case di Civita </vt:lpstr>
      <vt:lpstr>Il Parco Nazionale del Pollino </vt:lpstr>
      <vt:lpstr>Presentazione standard di PowerPoint</vt:lpstr>
      <vt:lpstr>Presentazione standard di PowerPoint</vt:lpstr>
      <vt:lpstr>Torre di Mordillo</vt:lpstr>
      <vt:lpstr>Presentazione standard di PowerPoint</vt:lpstr>
      <vt:lpstr>Cassano All’Ionio: le Grotte di Sant’Angelo</vt:lpstr>
      <vt:lpstr>Presentazione standard di PowerPoint</vt:lpstr>
      <vt:lpstr>Come tutelare questo bene?</vt:lpstr>
      <vt:lpstr>Morano Calabro</vt:lpstr>
      <vt:lpstr> «Polittico» di Bartolomeo Vivardini</vt:lpstr>
      <vt:lpstr>Cosa fare per valorizzare questo bene?</vt:lpstr>
      <vt:lpstr>Castello Normanno-Svevo</vt:lpstr>
      <vt:lpstr>Cosa fare per salvaguardare questo bene?</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salvaguardia dei beni di Castrovillari e dintorni</dc:title>
  <cp:lastModifiedBy>agnebonifati@gmail.com</cp:lastModifiedBy>
  <cp:revision>3</cp:revision>
  <dcterms:modified xsi:type="dcterms:W3CDTF">2023-04-13T21:17:29Z</dcterms:modified>
</cp:coreProperties>
</file>