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0" r:id="rId5"/>
    <p:sldId id="259" r:id="rId6"/>
    <p:sldId id="261" r:id="rId7"/>
    <p:sldId id="262" r:id="rId8"/>
    <p:sldId id="263" r:id="rId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4/13/2023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4/13/2023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Fare clic per modificare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4/13/2023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citazion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it-IT"/>
              <a:t>Fare clic per modificare lo stile del titolo dello schema</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Fare clic per modificare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4/13/2023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it-IT"/>
              <a:t>Fare clic per modificare lo stile del titolo dello schema</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it-IT"/>
              <a:t>Fare clic per modificare gli stili del testo dello schema</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it-IT"/>
              <a:t>Fare clic per modificare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4/13/2023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ncho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it-IT"/>
              <a:t>Fare clic per modificare lo stile del titolo dello schema</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p:txBody>
          <a:bodyPr/>
          <a:lstStyle/>
          <a:p>
            <a:fld id="{B61BEF0D-F0BB-DE4B-95CE-6DB70DBA9567}" type="datetimeFigureOut">
              <a:rPr lang="en-US" dirty="0"/>
              <a:pPr/>
              <a:t>4/13/2023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4/13/2023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it-IT"/>
              <a:t>Fare clic per modificare lo stile del titolo dello schema</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4/13/2023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B61BEF0D-F0BB-DE4B-95CE-6DB70DBA9567}" type="datetimeFigureOut">
              <a:rPr lang="en-US" dirty="0"/>
              <a:pPr/>
              <a:t>4/13/2023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157"/>
            <a:ext cx="2356674" cy="6853096"/>
            <a:chOff x="6627813" y="195610"/>
            <a:chExt cx="1952625" cy="5678141"/>
          </a:xfrm>
        </p:grpSpPr>
        <p:sp>
          <p:nvSpPr>
            <p:cNvPr id="11" name="Freeform 27"/>
            <p:cNvSpPr/>
            <p:nvPr/>
          </p:nvSpPr>
          <p:spPr bwMode="auto">
            <a:xfrm>
              <a:off x="6627813" y="19561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4/13/2023</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40A044C-5063-AB11-C556-484C43636243}"/>
              </a:ext>
            </a:extLst>
          </p:cNvPr>
          <p:cNvSpPr>
            <a:spLocks noGrp="1"/>
          </p:cNvSpPr>
          <p:nvPr>
            <p:ph type="ctrTitle"/>
          </p:nvPr>
        </p:nvSpPr>
        <p:spPr>
          <a:xfrm>
            <a:off x="1149432" y="-118872"/>
            <a:ext cx="8915399" cy="2262781"/>
          </a:xfrm>
        </p:spPr>
        <p:txBody>
          <a:bodyPr/>
          <a:lstStyle/>
          <a:p>
            <a:r>
              <a:rPr lang="it-IT" dirty="0">
                <a:latin typeface="Algerian" panose="04020705040A02060702" pitchFamily="82" charset="0"/>
              </a:rPr>
              <a:t>CASTELLO ALARCON </a:t>
            </a:r>
            <a:br>
              <a:rPr lang="it-IT" dirty="0">
                <a:latin typeface="Algerian" panose="04020705040A02060702" pitchFamily="82" charset="0"/>
              </a:rPr>
            </a:br>
            <a:r>
              <a:rPr lang="it-IT" sz="2800" dirty="0">
                <a:latin typeface="Algerian" panose="04020705040A02060702" pitchFamily="82" charset="0"/>
              </a:rPr>
              <a:t>San Lorenzo Del Vallo</a:t>
            </a:r>
          </a:p>
        </p:txBody>
      </p:sp>
      <p:sp>
        <p:nvSpPr>
          <p:cNvPr id="4" name="AutoShape 2">
            <a:extLst>
              <a:ext uri="{FF2B5EF4-FFF2-40B4-BE49-F238E27FC236}">
                <a16:creationId xmlns:a16="http://schemas.microsoft.com/office/drawing/2014/main" id="{1341CE16-DEDD-EA60-B5E8-486C5D39CE6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5" name="Immagine 4">
            <a:extLst>
              <a:ext uri="{FF2B5EF4-FFF2-40B4-BE49-F238E27FC236}">
                <a16:creationId xmlns:a16="http://schemas.microsoft.com/office/drawing/2014/main" id="{F6392352-D10A-62BF-59A3-89B244FD7255}"/>
              </a:ext>
            </a:extLst>
          </p:cNvPr>
          <p:cNvPicPr>
            <a:picLocks noChangeAspect="1"/>
          </p:cNvPicPr>
          <p:nvPr/>
        </p:nvPicPr>
        <p:blipFill>
          <a:blip r:embed="rId2"/>
          <a:stretch>
            <a:fillRect/>
          </a:stretch>
        </p:blipFill>
        <p:spPr>
          <a:xfrm>
            <a:off x="3285354" y="2262781"/>
            <a:ext cx="7896933" cy="4442025"/>
          </a:xfrm>
          <a:prstGeom prst="rect">
            <a:avLst/>
          </a:prstGeom>
        </p:spPr>
      </p:pic>
    </p:spTree>
    <p:extLst>
      <p:ext uri="{BB962C8B-B14F-4D97-AF65-F5344CB8AC3E}">
        <p14:creationId xmlns:p14="http://schemas.microsoft.com/office/powerpoint/2010/main" val="6028243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139D33-61B2-1F46-E0BC-4B2FF52F2283}"/>
              </a:ext>
            </a:extLst>
          </p:cNvPr>
          <p:cNvSpPr>
            <a:spLocks noGrp="1"/>
          </p:cNvSpPr>
          <p:nvPr>
            <p:ph type="title"/>
          </p:nvPr>
        </p:nvSpPr>
        <p:spPr/>
        <p:txBody>
          <a:bodyPr/>
          <a:lstStyle/>
          <a:p>
            <a:r>
              <a:rPr lang="it-IT" dirty="0">
                <a:latin typeface="Algerian" panose="04020705040A02060702" pitchFamily="82" charset="0"/>
              </a:rPr>
              <a:t>Facciamo un salto nel passato..</a:t>
            </a:r>
          </a:p>
        </p:txBody>
      </p:sp>
      <p:sp>
        <p:nvSpPr>
          <p:cNvPr id="4" name="CasellaDiTesto 3">
            <a:extLst>
              <a:ext uri="{FF2B5EF4-FFF2-40B4-BE49-F238E27FC236}">
                <a16:creationId xmlns:a16="http://schemas.microsoft.com/office/drawing/2014/main" id="{16D784B8-49E7-50CE-3BE5-4696E1C037FE}"/>
              </a:ext>
            </a:extLst>
          </p:cNvPr>
          <p:cNvSpPr txBox="1"/>
          <p:nvPr/>
        </p:nvSpPr>
        <p:spPr>
          <a:xfrm>
            <a:off x="2249247" y="1539240"/>
            <a:ext cx="5193969" cy="2308324"/>
          </a:xfrm>
          <a:prstGeom prst="rect">
            <a:avLst/>
          </a:prstGeom>
          <a:noFill/>
        </p:spPr>
        <p:txBody>
          <a:bodyPr wrap="square" rtlCol="0">
            <a:spAutoFit/>
          </a:bodyPr>
          <a:lstStyle/>
          <a:p>
            <a:r>
              <a:rPr lang="it-IT" dirty="0"/>
              <a:t>Il castello è stato edificato tra la fine del 1500 e gli inizi del 1600,sebbene ancora la finalità di tale costruzione sia ancora ad oggi dubbia. Durante il 1600 il territorio di San Lorenzo era sotto la giurisdizione della </a:t>
            </a:r>
            <a:r>
              <a:rPr lang="it-IT" u="sng" dirty="0"/>
              <a:t>famiglia feudataria degli </a:t>
            </a:r>
            <a:r>
              <a:rPr lang="it-IT" b="1" u="sng" dirty="0"/>
              <a:t>Alarcon</a:t>
            </a:r>
            <a:r>
              <a:rPr lang="it-IT" u="sng" dirty="0"/>
              <a:t> </a:t>
            </a:r>
            <a:r>
              <a:rPr lang="it-IT" dirty="0"/>
              <a:t>della Valle Mendoza, i quali lo utilizzarono a residenza privata.</a:t>
            </a:r>
          </a:p>
        </p:txBody>
      </p:sp>
      <p:sp>
        <p:nvSpPr>
          <p:cNvPr id="5" name="CasellaDiTesto 4">
            <a:extLst>
              <a:ext uri="{FF2B5EF4-FFF2-40B4-BE49-F238E27FC236}">
                <a16:creationId xmlns:a16="http://schemas.microsoft.com/office/drawing/2014/main" id="{AEDF106A-F6D0-3651-55BD-BE7C73622F2E}"/>
              </a:ext>
            </a:extLst>
          </p:cNvPr>
          <p:cNvSpPr txBox="1"/>
          <p:nvPr/>
        </p:nvSpPr>
        <p:spPr>
          <a:xfrm>
            <a:off x="5586984" y="4479564"/>
            <a:ext cx="4835881" cy="1754326"/>
          </a:xfrm>
          <a:prstGeom prst="rect">
            <a:avLst/>
          </a:prstGeom>
          <a:noFill/>
        </p:spPr>
        <p:txBody>
          <a:bodyPr wrap="square" rtlCol="0">
            <a:spAutoFit/>
          </a:bodyPr>
          <a:lstStyle/>
          <a:p>
            <a:r>
              <a:rPr lang="it-IT" dirty="0"/>
              <a:t>Dopo l’eversione degli Alarcon, la struttura venne abbandonata e lasciata all’incuria del tempo</a:t>
            </a:r>
            <a:r>
              <a:rPr lang="it-IT" dirty="0">
                <a:latin typeface="+mj-lt"/>
              </a:rPr>
              <a:t>.</a:t>
            </a:r>
            <a:r>
              <a:rPr lang="it-IT" b="0" i="0" dirty="0">
                <a:solidFill>
                  <a:srgbClr val="284558"/>
                </a:solidFill>
                <a:effectLst/>
                <a:latin typeface="+mj-lt"/>
              </a:rPr>
              <a:t> </a:t>
            </a:r>
            <a:r>
              <a:rPr lang="it-IT" b="0" i="0" dirty="0">
                <a:effectLst/>
                <a:latin typeface="+mj-lt"/>
              </a:rPr>
              <a:t>Nel 1978, con decreto del Ministero dei beni culturali è stato dichiarato</a:t>
            </a:r>
            <a:r>
              <a:rPr lang="it-IT" b="0" i="0" dirty="0">
                <a:effectLst>
                  <a:outerShdw blurRad="38100" dist="38100" dir="2700000" algn="tl">
                    <a:srgbClr val="000000">
                      <a:alpha val="43137"/>
                    </a:srgbClr>
                  </a:outerShdw>
                </a:effectLst>
                <a:latin typeface="+mj-lt"/>
              </a:rPr>
              <a:t> «</a:t>
            </a:r>
            <a:r>
              <a:rPr lang="it-IT" b="0" i="0" dirty="0">
                <a:solidFill>
                  <a:schemeClr val="accent2">
                    <a:lumMod val="50000"/>
                  </a:schemeClr>
                </a:solidFill>
                <a:effectLst>
                  <a:outerShdw blurRad="38100" dist="38100" dir="2700000" algn="tl">
                    <a:srgbClr val="000000">
                      <a:alpha val="43137"/>
                    </a:srgbClr>
                  </a:outerShdw>
                </a:effectLst>
                <a:latin typeface="+mj-lt"/>
              </a:rPr>
              <a:t>Bene di interesse storico-artistico</a:t>
            </a:r>
            <a:r>
              <a:rPr lang="it-IT" b="0" i="0" dirty="0">
                <a:effectLst>
                  <a:outerShdw blurRad="38100" dist="38100" dir="2700000" algn="tl">
                    <a:srgbClr val="000000">
                      <a:alpha val="43137"/>
                    </a:srgbClr>
                  </a:outerShdw>
                </a:effectLst>
                <a:latin typeface="+mj-lt"/>
              </a:rPr>
              <a:t>».</a:t>
            </a:r>
            <a:endParaRPr lang="it-IT" dirty="0">
              <a:effectLst>
                <a:outerShdw blurRad="38100" dist="38100" dir="2700000" algn="tl">
                  <a:srgbClr val="000000">
                    <a:alpha val="43137"/>
                  </a:srgbClr>
                </a:outerShdw>
              </a:effectLst>
              <a:latin typeface="+mj-lt"/>
            </a:endParaRPr>
          </a:p>
        </p:txBody>
      </p:sp>
      <p:pic>
        <p:nvPicPr>
          <p:cNvPr id="7" name="Immagine 6">
            <a:extLst>
              <a:ext uri="{FF2B5EF4-FFF2-40B4-BE49-F238E27FC236}">
                <a16:creationId xmlns:a16="http://schemas.microsoft.com/office/drawing/2014/main" id="{DD92190A-BB81-AAA9-A926-AF9908A6C9AF}"/>
              </a:ext>
            </a:extLst>
          </p:cNvPr>
          <p:cNvPicPr>
            <a:picLocks noChangeAspect="1"/>
          </p:cNvPicPr>
          <p:nvPr/>
        </p:nvPicPr>
        <p:blipFill>
          <a:blip r:embed="rId2"/>
          <a:stretch>
            <a:fillRect/>
          </a:stretch>
        </p:blipFill>
        <p:spPr>
          <a:xfrm>
            <a:off x="7774071" y="1504950"/>
            <a:ext cx="3730541" cy="254584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052" name="Picture 4" descr="GIOVEDI' 29 DICEMBRE SAN LORENZO DEL VALLO (CS) INAUGURAZIONE “MANIERO  CREATIVO” – Ophelia blog">
            <a:extLst>
              <a:ext uri="{FF2B5EF4-FFF2-40B4-BE49-F238E27FC236}">
                <a16:creationId xmlns:a16="http://schemas.microsoft.com/office/drawing/2014/main" id="{73FEEFE8-FA0A-5E11-A3FB-5743FFC68D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2877" y="4424700"/>
            <a:ext cx="2643354" cy="20317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7791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E26A941-10E7-06B6-7DD5-4EAB6ACBFF72}"/>
              </a:ext>
            </a:extLst>
          </p:cNvPr>
          <p:cNvSpPr>
            <a:spLocks noGrp="1"/>
          </p:cNvSpPr>
          <p:nvPr>
            <p:ph type="title"/>
          </p:nvPr>
        </p:nvSpPr>
        <p:spPr>
          <a:xfrm>
            <a:off x="1640156" y="251469"/>
            <a:ext cx="8911687" cy="1280890"/>
          </a:xfrm>
        </p:spPr>
        <p:txBody>
          <a:bodyPr/>
          <a:lstStyle/>
          <a:p>
            <a:r>
              <a:rPr lang="it-IT" dirty="0">
                <a:latin typeface="Algerian" panose="04020705040A02060702" pitchFamily="82" charset="0"/>
              </a:rPr>
              <a:t>..Scopriamo qualcosa in più..</a:t>
            </a:r>
          </a:p>
        </p:txBody>
      </p:sp>
      <p:sp>
        <p:nvSpPr>
          <p:cNvPr id="3" name="Segnaposto contenuto 2">
            <a:extLst>
              <a:ext uri="{FF2B5EF4-FFF2-40B4-BE49-F238E27FC236}">
                <a16:creationId xmlns:a16="http://schemas.microsoft.com/office/drawing/2014/main" id="{0930EAC1-1BC0-6483-A885-5F08E0D0C1F2}"/>
              </a:ext>
            </a:extLst>
          </p:cNvPr>
          <p:cNvSpPr>
            <a:spLocks noGrp="1"/>
          </p:cNvSpPr>
          <p:nvPr>
            <p:ph idx="1"/>
          </p:nvPr>
        </p:nvSpPr>
        <p:spPr>
          <a:xfrm>
            <a:off x="1162748" y="1142416"/>
            <a:ext cx="7222300" cy="3054680"/>
          </a:xfrm>
        </p:spPr>
        <p:txBody>
          <a:bodyPr/>
          <a:lstStyle/>
          <a:p>
            <a:pPr marL="0" indent="0">
              <a:buNone/>
            </a:pPr>
            <a:r>
              <a:rPr lang="it-IT" b="0" i="0" dirty="0">
                <a:solidFill>
                  <a:srgbClr val="284558"/>
                </a:solidFill>
                <a:effectLst/>
                <a:latin typeface="Arial" panose="020B0604020202020204" pitchFamily="34" charset="0"/>
              </a:rPr>
              <a:t> E' un complesso architettonico a tre livelli a forma quadrilatera con agli angoli quattro torri sopravanzate alla cui sommità troviamo una copertura a terrazzo delimitata con merlature a coda di rondine.</a:t>
            </a:r>
            <a:br>
              <a:rPr lang="it-IT" dirty="0"/>
            </a:br>
            <a:r>
              <a:rPr lang="it-IT" b="0" i="0" dirty="0">
                <a:solidFill>
                  <a:srgbClr val="284558"/>
                </a:solidFill>
                <a:effectLst/>
                <a:latin typeface="Arial" panose="020B0604020202020204" pitchFamily="34" charset="0"/>
              </a:rPr>
              <a:t>Di particolare interesse sono i solai voltati, realizzati con una particolare tecnica costruttiva con l'impiego di elementi in terracotta a forma tronco-conica detti </a:t>
            </a:r>
            <a:r>
              <a:rPr lang="it-IT" b="1" i="1" dirty="0" err="1">
                <a:solidFill>
                  <a:srgbClr val="284558"/>
                </a:solidFill>
                <a:effectLst/>
                <a:latin typeface="Arial" panose="020B0604020202020204" pitchFamily="34" charset="0"/>
              </a:rPr>
              <a:t>carusielli</a:t>
            </a:r>
            <a:r>
              <a:rPr lang="it-IT" b="1" i="1" dirty="0">
                <a:solidFill>
                  <a:srgbClr val="284558"/>
                </a:solidFill>
                <a:effectLst/>
                <a:latin typeface="Arial" panose="020B0604020202020204" pitchFamily="34" charset="0"/>
              </a:rPr>
              <a:t> </a:t>
            </a:r>
            <a:r>
              <a:rPr lang="it-IT" b="0" i="0" dirty="0">
                <a:solidFill>
                  <a:srgbClr val="284558"/>
                </a:solidFill>
                <a:effectLst/>
                <a:latin typeface="Arial" panose="020B0604020202020204" pitchFamily="34" charset="0"/>
              </a:rPr>
              <a:t>tipica del Seicento in Calabria. Il territorio circostante il maniero è stato, negli anni, interessato da diversi interventi di edificazione che ne hanno in parte alterato la suggestione del luogo.</a:t>
            </a:r>
            <a:endParaRPr lang="it-IT" dirty="0"/>
          </a:p>
        </p:txBody>
      </p:sp>
      <p:pic>
        <p:nvPicPr>
          <p:cNvPr id="5" name="Immagine 4">
            <a:extLst>
              <a:ext uri="{FF2B5EF4-FFF2-40B4-BE49-F238E27FC236}">
                <a16:creationId xmlns:a16="http://schemas.microsoft.com/office/drawing/2014/main" id="{A94355CA-19C6-3129-69AA-258188C54AB7}"/>
              </a:ext>
            </a:extLst>
          </p:cNvPr>
          <p:cNvPicPr>
            <a:picLocks noChangeAspect="1"/>
          </p:cNvPicPr>
          <p:nvPr/>
        </p:nvPicPr>
        <p:blipFill>
          <a:blip r:embed="rId2"/>
          <a:stretch>
            <a:fillRect/>
          </a:stretch>
        </p:blipFill>
        <p:spPr>
          <a:xfrm>
            <a:off x="8010144" y="1142416"/>
            <a:ext cx="3922283" cy="2941712"/>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sp>
        <p:nvSpPr>
          <p:cNvPr id="8" name="AutoShape 6">
            <a:extLst>
              <a:ext uri="{FF2B5EF4-FFF2-40B4-BE49-F238E27FC236}">
                <a16:creationId xmlns:a16="http://schemas.microsoft.com/office/drawing/2014/main" id="{206BD09A-2FC5-1779-1DE6-36D4747173E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0" name="Immagine 9">
            <a:extLst>
              <a:ext uri="{FF2B5EF4-FFF2-40B4-BE49-F238E27FC236}">
                <a16:creationId xmlns:a16="http://schemas.microsoft.com/office/drawing/2014/main" id="{89A32FFF-9163-A27E-F4FF-8376F81E8447}"/>
              </a:ext>
            </a:extLst>
          </p:cNvPr>
          <p:cNvPicPr>
            <a:picLocks noChangeAspect="1"/>
          </p:cNvPicPr>
          <p:nvPr/>
        </p:nvPicPr>
        <p:blipFill>
          <a:blip r:embed="rId3"/>
          <a:stretch>
            <a:fillRect/>
          </a:stretch>
        </p:blipFill>
        <p:spPr>
          <a:xfrm>
            <a:off x="3316138" y="3802284"/>
            <a:ext cx="3018024" cy="2804247"/>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cxnSp>
        <p:nvCxnSpPr>
          <p:cNvPr id="12" name="Connettore 2 11">
            <a:extLst>
              <a:ext uri="{FF2B5EF4-FFF2-40B4-BE49-F238E27FC236}">
                <a16:creationId xmlns:a16="http://schemas.microsoft.com/office/drawing/2014/main" id="{6D0CE86D-6DD8-7635-5C57-D3544B4F642B}"/>
              </a:ext>
            </a:extLst>
          </p:cNvPr>
          <p:cNvCxnSpPr/>
          <p:nvPr/>
        </p:nvCxnSpPr>
        <p:spPr>
          <a:xfrm>
            <a:off x="4334256" y="2852928"/>
            <a:ext cx="210312" cy="8686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86876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A416D3D1-86F4-74B7-F555-643A950EE92F}"/>
              </a:ext>
            </a:extLst>
          </p:cNvPr>
          <p:cNvPicPr>
            <a:picLocks noChangeAspect="1"/>
          </p:cNvPicPr>
          <p:nvPr/>
        </p:nvPicPr>
        <p:blipFill>
          <a:blip r:embed="rId2"/>
          <a:stretch>
            <a:fillRect/>
          </a:stretch>
        </p:blipFill>
        <p:spPr>
          <a:xfrm>
            <a:off x="579269" y="2388709"/>
            <a:ext cx="3091834" cy="412244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Immagine 6">
            <a:extLst>
              <a:ext uri="{FF2B5EF4-FFF2-40B4-BE49-F238E27FC236}">
                <a16:creationId xmlns:a16="http://schemas.microsoft.com/office/drawing/2014/main" id="{CCC5E472-DB3E-5816-A1C4-15CE3EEFBC97}"/>
              </a:ext>
            </a:extLst>
          </p:cNvPr>
          <p:cNvPicPr>
            <a:picLocks noChangeAspect="1"/>
          </p:cNvPicPr>
          <p:nvPr/>
        </p:nvPicPr>
        <p:blipFill>
          <a:blip r:embed="rId3"/>
          <a:stretch>
            <a:fillRect/>
          </a:stretch>
        </p:blipFill>
        <p:spPr>
          <a:xfrm>
            <a:off x="9282345" y="2897326"/>
            <a:ext cx="2870631" cy="382750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9" name="Immagine 8">
            <a:extLst>
              <a:ext uri="{FF2B5EF4-FFF2-40B4-BE49-F238E27FC236}">
                <a16:creationId xmlns:a16="http://schemas.microsoft.com/office/drawing/2014/main" id="{A6624ACB-4066-46DF-B9DD-C5FB50711C1E}"/>
              </a:ext>
            </a:extLst>
          </p:cNvPr>
          <p:cNvPicPr>
            <a:picLocks noChangeAspect="1"/>
          </p:cNvPicPr>
          <p:nvPr/>
        </p:nvPicPr>
        <p:blipFill>
          <a:blip r:embed="rId4"/>
          <a:stretch>
            <a:fillRect/>
          </a:stretch>
        </p:blipFill>
        <p:spPr>
          <a:xfrm>
            <a:off x="3364082" y="20961"/>
            <a:ext cx="2919644" cy="3892858"/>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1" name="Immagine 10">
            <a:extLst>
              <a:ext uri="{FF2B5EF4-FFF2-40B4-BE49-F238E27FC236}">
                <a16:creationId xmlns:a16="http://schemas.microsoft.com/office/drawing/2014/main" id="{1FBAC2D5-3C8B-AD4D-2544-D983F5A7C28E}"/>
              </a:ext>
            </a:extLst>
          </p:cNvPr>
          <p:cNvPicPr>
            <a:picLocks noChangeAspect="1"/>
          </p:cNvPicPr>
          <p:nvPr/>
        </p:nvPicPr>
        <p:blipFill>
          <a:blip r:embed="rId5"/>
          <a:stretch>
            <a:fillRect/>
          </a:stretch>
        </p:blipFill>
        <p:spPr>
          <a:xfrm>
            <a:off x="6362701" y="1106256"/>
            <a:ext cx="3365747" cy="4487662"/>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248853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6B1F1D2-A9F8-BD3D-2C4A-0BE2D22D5CDC}"/>
              </a:ext>
            </a:extLst>
          </p:cNvPr>
          <p:cNvSpPr>
            <a:spLocks noGrp="1"/>
          </p:cNvSpPr>
          <p:nvPr>
            <p:ph type="title"/>
          </p:nvPr>
        </p:nvSpPr>
        <p:spPr>
          <a:xfrm>
            <a:off x="2163157" y="233181"/>
            <a:ext cx="8911687" cy="1280890"/>
          </a:xfrm>
        </p:spPr>
        <p:txBody>
          <a:bodyPr>
            <a:normAutofit fontScale="90000"/>
          </a:bodyPr>
          <a:lstStyle/>
          <a:p>
            <a:r>
              <a:rPr lang="it-IT" dirty="0">
                <a:latin typeface="Algerian" panose="04020705040A02060702" pitchFamily="82" charset="0"/>
              </a:rPr>
              <a:t>…un castello che ha subito tante ristrutturazioni…che continuano ancora ad oggi, nel 2023…</a:t>
            </a:r>
          </a:p>
        </p:txBody>
      </p:sp>
      <p:pic>
        <p:nvPicPr>
          <p:cNvPr id="5" name="Immagine 4">
            <a:extLst>
              <a:ext uri="{FF2B5EF4-FFF2-40B4-BE49-F238E27FC236}">
                <a16:creationId xmlns:a16="http://schemas.microsoft.com/office/drawing/2014/main" id="{5BA7B65F-EEBB-5C01-F29C-9866DE1338C4}"/>
              </a:ext>
            </a:extLst>
          </p:cNvPr>
          <p:cNvPicPr>
            <a:picLocks noChangeAspect="1"/>
          </p:cNvPicPr>
          <p:nvPr/>
        </p:nvPicPr>
        <p:blipFill>
          <a:blip r:embed="rId2"/>
          <a:stretch>
            <a:fillRect/>
          </a:stretch>
        </p:blipFill>
        <p:spPr>
          <a:xfrm>
            <a:off x="687388" y="2286571"/>
            <a:ext cx="6858000" cy="38576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CasellaDiTesto 5">
            <a:extLst>
              <a:ext uri="{FF2B5EF4-FFF2-40B4-BE49-F238E27FC236}">
                <a16:creationId xmlns:a16="http://schemas.microsoft.com/office/drawing/2014/main" id="{F109F690-D160-C7E4-390D-462CC551AD57}"/>
              </a:ext>
            </a:extLst>
          </p:cNvPr>
          <p:cNvSpPr txBox="1"/>
          <p:nvPr/>
        </p:nvSpPr>
        <p:spPr>
          <a:xfrm>
            <a:off x="7993445" y="2598003"/>
            <a:ext cx="2942780" cy="2677656"/>
          </a:xfrm>
          <a:prstGeom prst="rect">
            <a:avLst/>
          </a:prstGeom>
          <a:noFill/>
        </p:spPr>
        <p:txBody>
          <a:bodyPr wrap="square" rtlCol="0">
            <a:spAutoFit/>
          </a:bodyPr>
          <a:lstStyle/>
          <a:p>
            <a:r>
              <a:rPr lang="it-IT" sz="2400" dirty="0"/>
              <a:t>La foto mostra un </a:t>
            </a:r>
            <a:r>
              <a:rPr lang="it-IT" sz="2400" i="1" dirty="0"/>
              <a:t>rendering</a:t>
            </a:r>
            <a:r>
              <a:rPr lang="it-IT" sz="2400" dirty="0"/>
              <a:t> di come, in seguito alla ristrutturazione </a:t>
            </a:r>
          </a:p>
          <a:p>
            <a:r>
              <a:rPr lang="it-IT" sz="2400" dirty="0"/>
              <a:t>in corso, il castello dovrebbe presentarsi </a:t>
            </a:r>
          </a:p>
        </p:txBody>
      </p:sp>
    </p:spTree>
    <p:extLst>
      <p:ext uri="{BB962C8B-B14F-4D97-AF65-F5344CB8AC3E}">
        <p14:creationId xmlns:p14="http://schemas.microsoft.com/office/powerpoint/2010/main" val="416609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1DC7C304-415B-92B0-6DBE-C8D16094A36A}"/>
              </a:ext>
            </a:extLst>
          </p:cNvPr>
          <p:cNvPicPr>
            <a:picLocks noChangeAspect="1"/>
          </p:cNvPicPr>
          <p:nvPr/>
        </p:nvPicPr>
        <p:blipFill>
          <a:blip r:embed="rId2"/>
          <a:stretch>
            <a:fillRect/>
          </a:stretch>
        </p:blipFill>
        <p:spPr>
          <a:xfrm>
            <a:off x="896228" y="1680746"/>
            <a:ext cx="5019675" cy="363855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7" name="CasellaDiTesto 6">
            <a:extLst>
              <a:ext uri="{FF2B5EF4-FFF2-40B4-BE49-F238E27FC236}">
                <a16:creationId xmlns:a16="http://schemas.microsoft.com/office/drawing/2014/main" id="{580B62ED-856F-FB83-5B18-BBB7F904F15D}"/>
              </a:ext>
            </a:extLst>
          </p:cNvPr>
          <p:cNvSpPr txBox="1"/>
          <p:nvPr/>
        </p:nvSpPr>
        <p:spPr>
          <a:xfrm>
            <a:off x="6485786" y="868531"/>
            <a:ext cx="5362526" cy="5262979"/>
          </a:xfrm>
          <a:prstGeom prst="rect">
            <a:avLst/>
          </a:prstGeom>
          <a:noFill/>
        </p:spPr>
        <p:txBody>
          <a:bodyPr wrap="square" rtlCol="0">
            <a:spAutoFit/>
          </a:bodyPr>
          <a:lstStyle/>
          <a:p>
            <a:r>
              <a:rPr lang="it-IT" sz="2400" dirty="0"/>
              <a:t>L’amministrazione comunale durante la campagna elettorale del 2020, di cui è risultata vincitrice, aveva già manifestato l’intenzione di una nuova ristrutturazione, che mettesse al servizio della cittadinanza tutti e 3 i piani della struttura. Il progetto </a:t>
            </a:r>
            <a:r>
              <a:rPr lang="it-IT" sz="2400" dirty="0">
                <a:solidFill>
                  <a:schemeClr val="accent2">
                    <a:lumMod val="50000"/>
                  </a:schemeClr>
                </a:solidFill>
              </a:rPr>
              <a:t>contiene laboratori multimediali, creativi e letterari</a:t>
            </a:r>
            <a:r>
              <a:rPr lang="it-IT" sz="2400" dirty="0"/>
              <a:t>. I lavori dovevano terminare lo scorso anno, ma sono in realtà partiti dopo la scadenza e ad oggi non ne sappiamo lo stato.</a:t>
            </a:r>
          </a:p>
        </p:txBody>
      </p:sp>
    </p:spTree>
    <p:extLst>
      <p:ext uri="{BB962C8B-B14F-4D97-AF65-F5344CB8AC3E}">
        <p14:creationId xmlns:p14="http://schemas.microsoft.com/office/powerpoint/2010/main" val="1811816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amiglia Longo">
            <a:extLst>
              <a:ext uri="{FF2B5EF4-FFF2-40B4-BE49-F238E27FC236}">
                <a16:creationId xmlns:a16="http://schemas.microsoft.com/office/drawing/2014/main" id="{0D9BCCBF-B4C9-E549-8CB5-228C1517C5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7675" y="695131"/>
            <a:ext cx="6042351" cy="375261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5" name="Titolo 4">
            <a:extLst>
              <a:ext uri="{FF2B5EF4-FFF2-40B4-BE49-F238E27FC236}">
                <a16:creationId xmlns:a16="http://schemas.microsoft.com/office/drawing/2014/main" id="{0C3CFDB5-38E9-3537-FC19-66A9332E59FE}"/>
              </a:ext>
            </a:extLst>
          </p:cNvPr>
          <p:cNvSpPr>
            <a:spLocks noGrp="1"/>
          </p:cNvSpPr>
          <p:nvPr>
            <p:ph type="title"/>
          </p:nvPr>
        </p:nvSpPr>
        <p:spPr>
          <a:xfrm>
            <a:off x="3136968" y="-16335"/>
            <a:ext cx="8911687" cy="1280890"/>
          </a:xfrm>
        </p:spPr>
        <p:txBody>
          <a:bodyPr/>
          <a:lstStyle/>
          <a:p>
            <a:r>
              <a:rPr lang="it-IT" dirty="0">
                <a:latin typeface="Algerian" panose="04020705040A02060702" pitchFamily="82" charset="0"/>
              </a:rPr>
              <a:t>E LA NOSTRA IDEA?</a:t>
            </a:r>
          </a:p>
        </p:txBody>
      </p:sp>
      <p:sp>
        <p:nvSpPr>
          <p:cNvPr id="6" name="CasellaDiTesto 5">
            <a:extLst>
              <a:ext uri="{FF2B5EF4-FFF2-40B4-BE49-F238E27FC236}">
                <a16:creationId xmlns:a16="http://schemas.microsoft.com/office/drawing/2014/main" id="{082E0AF0-8F2A-A241-ED26-C0EA7D3073DA}"/>
              </a:ext>
            </a:extLst>
          </p:cNvPr>
          <p:cNvSpPr txBox="1"/>
          <p:nvPr/>
        </p:nvSpPr>
        <p:spPr>
          <a:xfrm>
            <a:off x="1182208" y="4598633"/>
            <a:ext cx="9827581" cy="1754326"/>
          </a:xfrm>
          <a:prstGeom prst="rect">
            <a:avLst/>
          </a:prstGeom>
          <a:noFill/>
        </p:spPr>
        <p:txBody>
          <a:bodyPr wrap="square" rtlCol="0">
            <a:spAutoFit/>
          </a:bodyPr>
          <a:lstStyle/>
          <a:p>
            <a:r>
              <a:rPr lang="it-IT" dirty="0"/>
              <a:t>Il progetto contiene lavori di ammodernamento, ma non di valorizzazione storica. La nostra idea è di adibire alcune stanze a spazi multimediali, che, illustrino al pubblico i due secoli di storia del paese. Si potrebbe richiedere il permesso di esposizione, anche temporaneo, dei reperti storici che sono stati ritrovati all’interno del territorio comunale, come le monete romane che oggi sono esposte nel Museo di Sibari e in quello di Reggio Calabria.</a:t>
            </a:r>
          </a:p>
        </p:txBody>
      </p:sp>
    </p:spTree>
    <p:extLst>
      <p:ext uri="{BB962C8B-B14F-4D97-AF65-F5344CB8AC3E}">
        <p14:creationId xmlns:p14="http://schemas.microsoft.com/office/powerpoint/2010/main" val="26361980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23F9867-B110-8C78-B51C-F14276EED9B9}"/>
              </a:ext>
            </a:extLst>
          </p:cNvPr>
          <p:cNvSpPr>
            <a:spLocks noGrp="1"/>
          </p:cNvSpPr>
          <p:nvPr>
            <p:ph type="title"/>
          </p:nvPr>
        </p:nvSpPr>
        <p:spPr>
          <a:xfrm>
            <a:off x="2592925" y="304514"/>
            <a:ext cx="8911687" cy="1280890"/>
          </a:xfrm>
        </p:spPr>
        <p:txBody>
          <a:bodyPr/>
          <a:lstStyle/>
          <a:p>
            <a:r>
              <a:rPr lang="it-IT" dirty="0">
                <a:latin typeface="Algerian" panose="04020705040A02060702" pitchFamily="82" charset="0"/>
              </a:rPr>
              <a:t>REALIZZATO DA:</a:t>
            </a:r>
          </a:p>
        </p:txBody>
      </p:sp>
      <p:sp>
        <p:nvSpPr>
          <p:cNvPr id="3" name="Segnaposto contenuto 2">
            <a:extLst>
              <a:ext uri="{FF2B5EF4-FFF2-40B4-BE49-F238E27FC236}">
                <a16:creationId xmlns:a16="http://schemas.microsoft.com/office/drawing/2014/main" id="{ECCD2D73-EF25-97EB-0BE8-A0FBB0DAE485}"/>
              </a:ext>
            </a:extLst>
          </p:cNvPr>
          <p:cNvSpPr>
            <a:spLocks noGrp="1"/>
          </p:cNvSpPr>
          <p:nvPr>
            <p:ph idx="1"/>
          </p:nvPr>
        </p:nvSpPr>
        <p:spPr>
          <a:xfrm>
            <a:off x="2592925" y="1025660"/>
            <a:ext cx="8915400" cy="3777622"/>
          </a:xfrm>
        </p:spPr>
        <p:txBody>
          <a:bodyPr/>
          <a:lstStyle/>
          <a:p>
            <a:r>
              <a:rPr lang="it-IT" dirty="0"/>
              <a:t>Ramundo Raffaella</a:t>
            </a:r>
          </a:p>
          <a:p>
            <a:r>
              <a:rPr lang="it-IT" dirty="0"/>
              <a:t>Viceconte Agostino</a:t>
            </a:r>
          </a:p>
          <a:p>
            <a:r>
              <a:rPr lang="it-IT" dirty="0" err="1"/>
              <a:t>Alichino</a:t>
            </a:r>
            <a:r>
              <a:rPr lang="it-IT" dirty="0"/>
              <a:t> Carlotta </a:t>
            </a:r>
          </a:p>
          <a:p>
            <a:r>
              <a:rPr lang="it-IT" dirty="0"/>
              <a:t>Sposato Anna</a:t>
            </a:r>
          </a:p>
          <a:p>
            <a:r>
              <a:rPr lang="it-IT" dirty="0"/>
              <a:t>Mendola Greta</a:t>
            </a:r>
          </a:p>
          <a:p>
            <a:pPr marL="0" indent="0">
              <a:buNone/>
            </a:pPr>
            <a:r>
              <a:rPr lang="it-IT" dirty="0"/>
              <a:t>                                                                            IVC Liceo Classico «G. Garibaldi»</a:t>
            </a:r>
          </a:p>
        </p:txBody>
      </p:sp>
      <p:pic>
        <p:nvPicPr>
          <p:cNvPr id="8194" name="Picture 2" descr="Thank You Your Attention Google Slides Templates - Free Google Slides  Templates">
            <a:extLst>
              <a:ext uri="{FF2B5EF4-FFF2-40B4-BE49-F238E27FC236}">
                <a16:creationId xmlns:a16="http://schemas.microsoft.com/office/drawing/2014/main" id="{7EBBF2CD-D4A9-4D19-71E7-4E8970D3C1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6808" y="3497339"/>
            <a:ext cx="5801723" cy="32634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3446044"/>
      </p:ext>
    </p:extLst>
  </p:cSld>
  <p:clrMapOvr>
    <a:masterClrMapping/>
  </p:clrMapOvr>
</p:sld>
</file>

<file path=ppt/theme/theme1.xml><?xml version="1.0" encoding="utf-8"?>
<a:theme xmlns:a="http://schemas.openxmlformats.org/drawingml/2006/main" name="Filo">
  <a:themeElements>
    <a:clrScheme name="Wisp">
      <a:dk1>
        <a:sysClr val="windowText" lastClr="000000"/>
      </a:dk1>
      <a:lt1>
        <a:sysClr val="window" lastClr="FFFFFF"/>
      </a:lt1>
      <a:dk2>
        <a:srgbClr val="2E5369"/>
      </a:dk2>
      <a:lt2>
        <a:srgbClr val="CFE2E7"/>
      </a:lt2>
      <a:accent1>
        <a:srgbClr val="353535"/>
      </a:accent1>
      <a:accent2>
        <a:srgbClr val="31B4E6"/>
      </a:accent2>
      <a:accent3>
        <a:srgbClr val="265991"/>
      </a:accent3>
      <a:accent4>
        <a:srgbClr val="7E40CC"/>
      </a:accent4>
      <a:accent5>
        <a:srgbClr val="B927E9"/>
      </a:accent5>
      <a:accent6>
        <a:srgbClr val="E833BF"/>
      </a:accent6>
      <a:hlink>
        <a:srgbClr val="2DA0F1"/>
      </a:hlink>
      <a:folHlink>
        <a:srgbClr val="7ED1E6"/>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docProps/app.xml><?xml version="1.0" encoding="utf-8"?>
<Properties xmlns="http://schemas.openxmlformats.org/officeDocument/2006/extended-properties" xmlns:vt="http://schemas.openxmlformats.org/officeDocument/2006/docPropsVTypes">
  <Template>Wisp</Template>
  <TotalTime>128</TotalTime>
  <Words>422</Words>
  <Application>Microsoft Office PowerPoint</Application>
  <PresentationFormat>Widescreen</PresentationFormat>
  <Paragraphs>19</Paragraphs>
  <Slides>8</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8</vt:i4>
      </vt:variant>
    </vt:vector>
  </HeadingPairs>
  <TitlesOfParts>
    <vt:vector size="13" baseType="lpstr">
      <vt:lpstr>Algerian</vt:lpstr>
      <vt:lpstr>Arial</vt:lpstr>
      <vt:lpstr>Century Gothic</vt:lpstr>
      <vt:lpstr>Wingdings 3</vt:lpstr>
      <vt:lpstr>Filo</vt:lpstr>
      <vt:lpstr>CASTELLO ALARCON  San Lorenzo Del Vallo</vt:lpstr>
      <vt:lpstr>Facciamo un salto nel passato..</vt:lpstr>
      <vt:lpstr>..Scopriamo qualcosa in più..</vt:lpstr>
      <vt:lpstr>Presentazione standard di PowerPoint</vt:lpstr>
      <vt:lpstr>…un castello che ha subito tante ristrutturazioni…che continuano ancora ad oggi, nel 2023…</vt:lpstr>
      <vt:lpstr>Presentazione standard di PowerPoint</vt:lpstr>
      <vt:lpstr>E LA NOSTRA IDEA?</vt:lpstr>
      <vt:lpstr>REALIZZATO DA: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CASTELLO ALARCON  San Lorenzo Del Vallo</dc:title>
  <dc:creator>Raffaella Ramundo</dc:creator>
  <cp:lastModifiedBy>Raffaella Ramundo</cp:lastModifiedBy>
  <cp:revision>1</cp:revision>
  <dcterms:created xsi:type="dcterms:W3CDTF">2023-04-13T17:40:15Z</dcterms:created>
  <dcterms:modified xsi:type="dcterms:W3CDTF">2023-04-13T19:48:34Z</dcterms:modified>
</cp:coreProperties>
</file>